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4" r:id="rId5"/>
    <p:sldId id="263" r:id="rId6"/>
    <p:sldId id="261" r:id="rId7"/>
    <p:sldId id="262"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8EF0"/>
    <a:srgbClr val="FF92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5"/>
    <p:restoredTop sz="90272"/>
  </p:normalViewPr>
  <p:slideViewPr>
    <p:cSldViewPr snapToGrid="0">
      <p:cViewPr>
        <p:scale>
          <a:sx n="105" d="100"/>
          <a:sy n="105" d="100"/>
        </p:scale>
        <p:origin x="145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63963-41BC-F24A-8F03-D8A2D3E159D4}"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80F60-DF66-DB4C-BCCD-C66A9F3118C3}" type="slidenum">
              <a:rPr lang="en-US" smtClean="0"/>
              <a:t>‹#›</a:t>
            </a:fld>
            <a:endParaRPr lang="en-US"/>
          </a:p>
        </p:txBody>
      </p:sp>
    </p:spTree>
    <p:extLst>
      <p:ext uri="{BB962C8B-B14F-4D97-AF65-F5344CB8AC3E}">
        <p14:creationId xmlns:p14="http://schemas.microsoft.com/office/powerpoint/2010/main" val="239253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A80F60-DF66-DB4C-BCCD-C66A9F3118C3}" type="slidenum">
              <a:rPr lang="en-US" smtClean="0"/>
              <a:t>1</a:t>
            </a:fld>
            <a:endParaRPr lang="en-US"/>
          </a:p>
        </p:txBody>
      </p:sp>
    </p:spTree>
    <p:extLst>
      <p:ext uri="{BB962C8B-B14F-4D97-AF65-F5344CB8AC3E}">
        <p14:creationId xmlns:p14="http://schemas.microsoft.com/office/powerpoint/2010/main" val="42598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a:t>
            </a:r>
            <a:r>
              <a:rPr lang="en-US" dirty="0" err="1"/>
              <a:t>wnts</a:t>
            </a:r>
            <a:endParaRPr lang="en-US" dirty="0"/>
          </a:p>
          <a:p>
            <a:r>
              <a:rPr lang="en-US" dirty="0"/>
              <a:t>PTM: post translational modifications</a:t>
            </a:r>
          </a:p>
          <a:p>
            <a:endParaRPr lang="en-US" dirty="0"/>
          </a:p>
        </p:txBody>
      </p:sp>
      <p:sp>
        <p:nvSpPr>
          <p:cNvPr id="4" name="Slide Number Placeholder 3"/>
          <p:cNvSpPr>
            <a:spLocks noGrp="1"/>
          </p:cNvSpPr>
          <p:nvPr>
            <p:ph type="sldNum" sz="quarter" idx="5"/>
          </p:nvPr>
        </p:nvSpPr>
        <p:spPr/>
        <p:txBody>
          <a:bodyPr/>
          <a:lstStyle/>
          <a:p>
            <a:fld id="{C7A80F60-DF66-DB4C-BCCD-C66A9F3118C3}" type="slidenum">
              <a:rPr lang="en-US" smtClean="0"/>
              <a:t>2</a:t>
            </a:fld>
            <a:endParaRPr lang="en-US"/>
          </a:p>
        </p:txBody>
      </p:sp>
    </p:spTree>
    <p:extLst>
      <p:ext uri="{BB962C8B-B14F-4D97-AF65-F5344CB8AC3E}">
        <p14:creationId xmlns:p14="http://schemas.microsoft.com/office/powerpoint/2010/main" val="1524394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 1256 -&gt; 204</a:t>
            </a:r>
          </a:p>
          <a:p>
            <a:r>
              <a:rPr lang="en-US" dirty="0"/>
              <a:t>5a: 2994 -&gt; 246</a:t>
            </a:r>
          </a:p>
        </p:txBody>
      </p:sp>
      <p:sp>
        <p:nvSpPr>
          <p:cNvPr id="4" name="Slide Number Placeholder 3"/>
          <p:cNvSpPr>
            <a:spLocks noGrp="1"/>
          </p:cNvSpPr>
          <p:nvPr>
            <p:ph type="sldNum" sz="quarter" idx="5"/>
          </p:nvPr>
        </p:nvSpPr>
        <p:spPr/>
        <p:txBody>
          <a:bodyPr/>
          <a:lstStyle/>
          <a:p>
            <a:fld id="{C7A80F60-DF66-DB4C-BCCD-C66A9F3118C3}" type="slidenum">
              <a:rPr lang="en-US" smtClean="0"/>
              <a:t>6</a:t>
            </a:fld>
            <a:endParaRPr lang="en-US"/>
          </a:p>
        </p:txBody>
      </p:sp>
    </p:spTree>
    <p:extLst>
      <p:ext uri="{BB962C8B-B14F-4D97-AF65-F5344CB8AC3E}">
        <p14:creationId xmlns:p14="http://schemas.microsoft.com/office/powerpoint/2010/main" val="241213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1079-F6AC-B7C9-87DE-018A68A2E9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DAC6F-C9EB-E657-E549-1915F29E2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B64F27-4698-91FB-E281-D5BB73B4BD2A}"/>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2EC53F8B-848C-1F54-567A-C7F8EED47A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A5659-F96D-F174-8F8E-0EADCF9B6B47}"/>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87496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4325-C2BE-3B0C-A6D5-F7A58B8670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96A4A-13E6-8241-81FA-DB2E6D2608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FADF1-16D9-DF3D-0E5D-3E1CCA4EFB70}"/>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043B3C23-9B90-7806-AACD-B1CA0274C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FEE8B-FE4D-479C-DFF0-DEB00B58EAD9}"/>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1243218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2D1D12-93EC-551D-B7F8-183E92D023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126ABC-BE5E-274F-AC1D-CE26C02B6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F0AEC-C3B5-ED1E-328F-79000CBEE07D}"/>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2C4DEB7E-11E3-492F-AE91-364B7AB8BB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B3925-2049-1492-DE14-6D02BAFB528A}"/>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284605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3A9E7-789F-32A7-3D86-146D0736D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D1F76-826A-8694-55BA-72A58365C2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9DFAB-3EBA-3ED8-2998-F00B1A834E91}"/>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2B5B82A4-698B-7222-5AC7-682A9F18C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40086-3268-3B78-550E-BA4DCF628397}"/>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4117012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CDFC-A925-4DC9-9E25-F4B49694E0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397AAB-4457-3D76-90D4-97F86CD1FA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C8A7C-11F7-533B-FED7-4A5807EE4B63}"/>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62BB2FEA-25EC-9206-EC91-F32D0B429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046A6-9730-1154-F16C-FE8B53BC3FA0}"/>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157552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10C7-DD1F-6C5C-A920-B35B6B065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DB09DC-77B4-1950-C2A4-96668B71C7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6C0B0-1261-CF37-9DB8-C981C5A78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659AF3-D4BF-8254-7D2E-39CD85843CF4}"/>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6" name="Footer Placeholder 5">
            <a:extLst>
              <a:ext uri="{FF2B5EF4-FFF2-40B4-BE49-F238E27FC236}">
                <a16:creationId xmlns:a16="http://schemas.microsoft.com/office/drawing/2014/main" id="{76153784-CDDF-376D-F795-F51C3CAFED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CF38C-849C-AE7C-C7CB-69AAE4131B52}"/>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372173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CC26-375A-AD55-808F-6F334CF650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770D2E-AD85-6676-55D4-82F7D9578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62C29-BA15-4E84-D263-E455A9DBC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82F493-DC9D-94D3-1369-A64F17ED56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D2C6F5-E696-655D-ACBF-7D4F2EE7C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A12958-EE4D-EA03-6D00-4DC773B29AAF}"/>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8" name="Footer Placeholder 7">
            <a:extLst>
              <a:ext uri="{FF2B5EF4-FFF2-40B4-BE49-F238E27FC236}">
                <a16:creationId xmlns:a16="http://schemas.microsoft.com/office/drawing/2014/main" id="{7613277B-F33B-8245-B883-B6686A1250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41A5A4-22DD-8395-66F9-936F55A801B7}"/>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78289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B291-AAD7-5A21-B69C-CCD50AB2FD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68E5CD-999E-1DE7-6951-57E1F600FD51}"/>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4" name="Footer Placeholder 3">
            <a:extLst>
              <a:ext uri="{FF2B5EF4-FFF2-40B4-BE49-F238E27FC236}">
                <a16:creationId xmlns:a16="http://schemas.microsoft.com/office/drawing/2014/main" id="{E84C367F-43A9-FF46-BF72-1F1A5D8F60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2844F-9D59-473B-C4F9-0F65BC8E126A}"/>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1042973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CC047F-F961-0884-65D1-69718C74097D}"/>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3" name="Footer Placeholder 2">
            <a:extLst>
              <a:ext uri="{FF2B5EF4-FFF2-40B4-BE49-F238E27FC236}">
                <a16:creationId xmlns:a16="http://schemas.microsoft.com/office/drawing/2014/main" id="{07573F64-0F17-1B71-FA73-244A329EDA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EDCD2D-BDBD-89F7-981C-B52B7325F415}"/>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3995960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28D3-45B4-D113-6B78-C630CF6C2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DEC22-EC7C-A3B5-B733-AB682030B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FCEF4F-3F64-1C0E-C240-F8217B607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CA407-3636-E5B7-76FD-2737107FAE6C}"/>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6" name="Footer Placeholder 5">
            <a:extLst>
              <a:ext uri="{FF2B5EF4-FFF2-40B4-BE49-F238E27FC236}">
                <a16:creationId xmlns:a16="http://schemas.microsoft.com/office/drawing/2014/main" id="{DDB9022E-F2DE-4648-BE35-6084F1E3E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218AA-9E49-46A9-66B5-106EE133C28E}"/>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90485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92B6-84C2-812A-D796-18A9CE9CC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71961B-AD19-0841-5258-FA9DAED68A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CB872F-AAC7-F1DB-0CBB-6468004C5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31916-6CA9-FE2F-B551-3C2149844776}"/>
              </a:ext>
            </a:extLst>
          </p:cNvPr>
          <p:cNvSpPr>
            <a:spLocks noGrp="1"/>
          </p:cNvSpPr>
          <p:nvPr>
            <p:ph type="dt" sz="half" idx="10"/>
          </p:nvPr>
        </p:nvSpPr>
        <p:spPr/>
        <p:txBody>
          <a:bodyPr/>
          <a:lstStyle/>
          <a:p>
            <a:fld id="{D39B925E-F3E9-7C48-837E-6BFE1AD304FF}" type="datetimeFigureOut">
              <a:rPr lang="en-US" smtClean="0"/>
              <a:t>4/25/24</a:t>
            </a:fld>
            <a:endParaRPr lang="en-US"/>
          </a:p>
        </p:txBody>
      </p:sp>
      <p:sp>
        <p:nvSpPr>
          <p:cNvPr id="6" name="Footer Placeholder 5">
            <a:extLst>
              <a:ext uri="{FF2B5EF4-FFF2-40B4-BE49-F238E27FC236}">
                <a16:creationId xmlns:a16="http://schemas.microsoft.com/office/drawing/2014/main" id="{E9266379-57FB-8146-7567-390BC066F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E3E97-7BFC-6E4A-4B1C-6EADAED53484}"/>
              </a:ext>
            </a:extLst>
          </p:cNvPr>
          <p:cNvSpPr>
            <a:spLocks noGrp="1"/>
          </p:cNvSpPr>
          <p:nvPr>
            <p:ph type="sldNum" sz="quarter" idx="12"/>
          </p:nvPr>
        </p:nvSpPr>
        <p:spPr/>
        <p:txBody>
          <a:bodyPr/>
          <a:lstStyle/>
          <a:p>
            <a:fld id="{B606AB18-CC84-E848-9DE3-16018075C5C0}" type="slidenum">
              <a:rPr lang="en-US" smtClean="0"/>
              <a:t>‹#›</a:t>
            </a:fld>
            <a:endParaRPr lang="en-US"/>
          </a:p>
        </p:txBody>
      </p:sp>
    </p:spTree>
    <p:extLst>
      <p:ext uri="{BB962C8B-B14F-4D97-AF65-F5344CB8AC3E}">
        <p14:creationId xmlns:p14="http://schemas.microsoft.com/office/powerpoint/2010/main" val="315608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0096B7-544A-D543-8178-4D693ADCE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449B4-CF41-FAC0-B6B8-C0DD3AA62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4056F-BE44-FA01-19C8-660CA1E0B6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9B925E-F3E9-7C48-837E-6BFE1AD304FF}" type="datetimeFigureOut">
              <a:rPr lang="en-US" smtClean="0"/>
              <a:t>4/25/24</a:t>
            </a:fld>
            <a:endParaRPr lang="en-US"/>
          </a:p>
        </p:txBody>
      </p:sp>
      <p:sp>
        <p:nvSpPr>
          <p:cNvPr id="5" name="Footer Placeholder 4">
            <a:extLst>
              <a:ext uri="{FF2B5EF4-FFF2-40B4-BE49-F238E27FC236}">
                <a16:creationId xmlns:a16="http://schemas.microsoft.com/office/drawing/2014/main" id="{8C347137-6CA2-3C81-392C-57A33650D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3646B9-C84E-03E8-0D9B-3FB1CEFC2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06AB18-CC84-E848-9DE3-16018075C5C0}" type="slidenum">
              <a:rPr lang="en-US" smtClean="0"/>
              <a:t>‹#›</a:t>
            </a:fld>
            <a:endParaRPr lang="en-US"/>
          </a:p>
        </p:txBody>
      </p:sp>
    </p:spTree>
    <p:extLst>
      <p:ext uri="{BB962C8B-B14F-4D97-AF65-F5344CB8AC3E}">
        <p14:creationId xmlns:p14="http://schemas.microsoft.com/office/powerpoint/2010/main" val="204283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8ADC-45C1-8D15-F8D5-B59F3A1A68A0}"/>
              </a:ext>
            </a:extLst>
          </p:cNvPr>
          <p:cNvSpPr>
            <a:spLocks noGrp="1"/>
          </p:cNvSpPr>
          <p:nvPr>
            <p:ph type="ctrTitle"/>
          </p:nvPr>
        </p:nvSpPr>
        <p:spPr/>
        <p:txBody>
          <a:bodyPr>
            <a:normAutofit fontScale="90000"/>
          </a:bodyPr>
          <a:lstStyle/>
          <a:p>
            <a:r>
              <a:rPr lang="en-US" dirty="0">
                <a:latin typeface="Avenir Next" panose="020B0503020202020204" pitchFamily="34" charset="0"/>
              </a:rPr>
              <a:t>Differential Gene Expression After </a:t>
            </a:r>
            <a:r>
              <a:rPr lang="en-US" dirty="0" err="1">
                <a:latin typeface="Avenir Next" panose="020B0503020202020204" pitchFamily="34" charset="0"/>
              </a:rPr>
              <a:t>Wnt</a:t>
            </a:r>
            <a:r>
              <a:rPr lang="en-US" dirty="0">
                <a:latin typeface="Avenir Next" panose="020B0503020202020204" pitchFamily="34" charset="0"/>
              </a:rPr>
              <a:t> Treatments</a:t>
            </a:r>
          </a:p>
        </p:txBody>
      </p:sp>
      <p:sp>
        <p:nvSpPr>
          <p:cNvPr id="3" name="Subtitle 2">
            <a:extLst>
              <a:ext uri="{FF2B5EF4-FFF2-40B4-BE49-F238E27FC236}">
                <a16:creationId xmlns:a16="http://schemas.microsoft.com/office/drawing/2014/main" id="{835F9EC9-DB2A-0AC1-1B90-A2122C08B49E}"/>
              </a:ext>
            </a:extLst>
          </p:cNvPr>
          <p:cNvSpPr>
            <a:spLocks noGrp="1"/>
          </p:cNvSpPr>
          <p:nvPr>
            <p:ph type="subTitle" idx="1"/>
          </p:nvPr>
        </p:nvSpPr>
        <p:spPr/>
        <p:txBody>
          <a:bodyPr>
            <a:normAutofit/>
          </a:bodyPr>
          <a:lstStyle/>
          <a:p>
            <a:r>
              <a:rPr lang="en-US" sz="2800" kern="100" spc="75" dirty="0">
                <a:solidFill>
                  <a:srgbClr val="595959"/>
                </a:solidFill>
                <a:effectLst/>
                <a:latin typeface="Aptos" panose="020B0004020202020204" pitchFamily="34" charset="0"/>
                <a:ea typeface="Malgun Gothic" panose="020B0503020000020004" pitchFamily="34" charset="-127"/>
                <a:cs typeface="Times New Roman" panose="02020603050405020304" pitchFamily="18" charset="0"/>
              </a:rPr>
              <a:t>Sean Fahey and Sakshi Pradhan</a:t>
            </a:r>
          </a:p>
        </p:txBody>
      </p:sp>
    </p:spTree>
    <p:extLst>
      <p:ext uri="{BB962C8B-B14F-4D97-AF65-F5344CB8AC3E}">
        <p14:creationId xmlns:p14="http://schemas.microsoft.com/office/powerpoint/2010/main" val="344826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63C9-CC3C-FD22-DBE3-43EEA09CC9DE}"/>
              </a:ext>
            </a:extLst>
          </p:cNvPr>
          <p:cNvSpPr>
            <a:spLocks noGrp="1"/>
          </p:cNvSpPr>
          <p:nvPr>
            <p:ph type="title"/>
          </p:nvPr>
        </p:nvSpPr>
        <p:spPr/>
        <p:txBody>
          <a:bodyPr/>
          <a:lstStyle/>
          <a:p>
            <a:r>
              <a:rPr lang="en-US" dirty="0">
                <a:latin typeface="Avenir Next" panose="020B0503020202020204" pitchFamily="34" charset="0"/>
              </a:rPr>
              <a:t>Background</a:t>
            </a:r>
          </a:p>
        </p:txBody>
      </p:sp>
      <p:sp>
        <p:nvSpPr>
          <p:cNvPr id="3" name="Content Placeholder 2">
            <a:extLst>
              <a:ext uri="{FF2B5EF4-FFF2-40B4-BE49-F238E27FC236}">
                <a16:creationId xmlns:a16="http://schemas.microsoft.com/office/drawing/2014/main" id="{A8EEDA7B-80C1-BEDA-A8B2-052B9A463D6D}"/>
              </a:ext>
            </a:extLst>
          </p:cNvPr>
          <p:cNvSpPr>
            <a:spLocks noGrp="1"/>
          </p:cNvSpPr>
          <p:nvPr>
            <p:ph idx="1"/>
          </p:nvPr>
        </p:nvSpPr>
        <p:spPr>
          <a:xfrm>
            <a:off x="838200" y="1825625"/>
            <a:ext cx="6270523" cy="4351338"/>
          </a:xfrm>
        </p:spPr>
        <p:txBody>
          <a:bodyPr>
            <a:normAutofit fontScale="92500" lnSpcReduction="10000"/>
          </a:bodyPr>
          <a:lstStyle/>
          <a:p>
            <a:r>
              <a:rPr lang="en-US" dirty="0" err="1">
                <a:latin typeface="Avenir Next" panose="020B0503020202020204" pitchFamily="34" charset="0"/>
              </a:rPr>
              <a:t>Wnt</a:t>
            </a:r>
            <a:r>
              <a:rPr lang="en-US" dirty="0">
                <a:latin typeface="Avenir Next" panose="020B0503020202020204" pitchFamily="34" charset="0"/>
              </a:rPr>
              <a:t> family proteins</a:t>
            </a:r>
          </a:p>
          <a:p>
            <a:pPr lvl="1"/>
            <a:r>
              <a:rPr lang="en-US" b="0" i="0" dirty="0">
                <a:solidFill>
                  <a:srgbClr val="212121"/>
                </a:solidFill>
                <a:effectLst/>
                <a:highlight>
                  <a:srgbClr val="FFFFFF"/>
                </a:highlight>
                <a:latin typeface="Avenir Next" panose="020B0503020202020204" pitchFamily="34" charset="0"/>
              </a:rPr>
              <a:t>Major family of signaling molecules that influence many cell biological and developmental processes</a:t>
            </a:r>
          </a:p>
          <a:p>
            <a:pPr lvl="1"/>
            <a:r>
              <a:rPr lang="en-US" dirty="0">
                <a:latin typeface="Avenir Next" panose="020B0503020202020204" pitchFamily="34" charset="0"/>
              </a:rPr>
              <a:t>Varied expression across all cell life stages (unlike growth factor signalers like FGF, TGF</a:t>
            </a:r>
            <a:r>
              <a:rPr lang="el-GR" b="0" i="0" dirty="0">
                <a:solidFill>
                  <a:srgbClr val="212121"/>
                </a:solidFill>
                <a:effectLst/>
                <a:highlight>
                  <a:srgbClr val="FFFFFF"/>
                </a:highlight>
                <a:latin typeface="Avenir Next" panose="020B0503020202020204" pitchFamily="34" charset="0"/>
              </a:rPr>
              <a:t>β</a:t>
            </a:r>
            <a:r>
              <a:rPr lang="en-US" b="0" i="0" dirty="0">
                <a:solidFill>
                  <a:srgbClr val="212121"/>
                </a:solidFill>
                <a:effectLst/>
                <a:highlight>
                  <a:srgbClr val="FFFFFF"/>
                </a:highlight>
                <a:latin typeface="Avenir Next" panose="020B0503020202020204" pitchFamily="34" charset="0"/>
              </a:rPr>
              <a:t>, etc.)</a:t>
            </a:r>
          </a:p>
          <a:p>
            <a:pPr lvl="1"/>
            <a:r>
              <a:rPr lang="en-US" dirty="0">
                <a:latin typeface="Avenir Next" panose="020B0503020202020204" pitchFamily="34" charset="0"/>
              </a:rPr>
              <a:t>Complex PTMs</a:t>
            </a:r>
          </a:p>
          <a:p>
            <a:pPr lvl="1"/>
            <a:r>
              <a:rPr lang="en-US" dirty="0">
                <a:latin typeface="Avenir Next" panose="020B0503020202020204" pitchFamily="34" charset="0"/>
              </a:rPr>
              <a:t>Less studied than other signaling peptides</a:t>
            </a:r>
          </a:p>
          <a:p>
            <a:pPr lvl="1"/>
            <a:r>
              <a:rPr lang="en-US" dirty="0">
                <a:latin typeface="Avenir Next" panose="020B0503020202020204" pitchFamily="34" charset="0"/>
              </a:rPr>
              <a:t>Hypothesized to be involved in cancer </a:t>
            </a:r>
          </a:p>
          <a:p>
            <a:r>
              <a:rPr lang="en-US" dirty="0">
                <a:latin typeface="Avenir Next" panose="020B0503020202020204" pitchFamily="34" charset="0"/>
              </a:rPr>
              <a:t>H1 cells</a:t>
            </a:r>
          </a:p>
          <a:p>
            <a:pPr lvl="1"/>
            <a:r>
              <a:rPr lang="en-US" dirty="0">
                <a:latin typeface="Avenir Next" panose="020B0503020202020204" pitchFamily="34" charset="0"/>
              </a:rPr>
              <a:t>Human embryonic stem cell line (</a:t>
            </a:r>
            <a:r>
              <a:rPr lang="en-US" dirty="0" err="1">
                <a:latin typeface="Avenir Next" panose="020B0503020202020204" pitchFamily="34" charset="0"/>
              </a:rPr>
              <a:t>hESC</a:t>
            </a:r>
            <a:r>
              <a:rPr lang="en-US" dirty="0">
                <a:latin typeface="Avenir Next" panose="020B0503020202020204" pitchFamily="34" charset="0"/>
              </a:rPr>
              <a:t>)</a:t>
            </a:r>
          </a:p>
          <a:p>
            <a:pPr lvl="1"/>
            <a:r>
              <a:rPr lang="en-US" dirty="0">
                <a:latin typeface="Avenir Next" panose="020B0503020202020204" pitchFamily="34" charset="0"/>
              </a:rPr>
              <a:t>Widely used</a:t>
            </a:r>
          </a:p>
          <a:p>
            <a:pPr lvl="1"/>
            <a:endParaRPr lang="en-US" dirty="0">
              <a:latin typeface="Avenir Next" panose="020B0503020202020204" pitchFamily="34" charset="0"/>
            </a:endParaRPr>
          </a:p>
        </p:txBody>
      </p:sp>
      <p:pic>
        <p:nvPicPr>
          <p:cNvPr id="4" name="Screen Recording 2024-04-26 at 10.20.26 AM.mov">
            <a:hlinkClick r:id="" action="ppaction://media"/>
            <a:hlinkHover r:id="" action="ppaction://ole?verb=0"/>
            <a:extLst>
              <a:ext uri="{FF2B5EF4-FFF2-40B4-BE49-F238E27FC236}">
                <a16:creationId xmlns:a16="http://schemas.microsoft.com/office/drawing/2014/main" id="{F6E2A965-95D4-25E2-EF58-763312F078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8262937" y="1690688"/>
            <a:ext cx="3929063" cy="3429000"/>
          </a:xfrm>
          <a:prstGeom prst="rect">
            <a:avLst/>
          </a:prstGeom>
        </p:spPr>
      </p:pic>
      <p:sp>
        <p:nvSpPr>
          <p:cNvPr id="5" name="TextBox 4">
            <a:extLst>
              <a:ext uri="{FF2B5EF4-FFF2-40B4-BE49-F238E27FC236}">
                <a16:creationId xmlns:a16="http://schemas.microsoft.com/office/drawing/2014/main" id="{A912E903-2D4B-08E1-1473-368D9F938CD8}"/>
              </a:ext>
            </a:extLst>
          </p:cNvPr>
          <p:cNvSpPr txBox="1"/>
          <p:nvPr/>
        </p:nvSpPr>
        <p:spPr>
          <a:xfrm>
            <a:off x="9026013" y="5201265"/>
            <a:ext cx="2654710" cy="861774"/>
          </a:xfrm>
          <a:prstGeom prst="rect">
            <a:avLst/>
          </a:prstGeom>
          <a:noFill/>
        </p:spPr>
        <p:txBody>
          <a:bodyPr wrap="square" rtlCol="0">
            <a:spAutoFit/>
          </a:bodyPr>
          <a:lstStyle/>
          <a:p>
            <a:r>
              <a:rPr lang="en-US" sz="1600" dirty="0">
                <a:latin typeface="+mj-lt"/>
              </a:rPr>
              <a:t>Crystal structure  of Wnt3a</a:t>
            </a:r>
          </a:p>
          <a:p>
            <a:r>
              <a:rPr lang="en-US" sz="1600" b="0" i="0" dirty="0">
                <a:solidFill>
                  <a:srgbClr val="333333"/>
                </a:solidFill>
                <a:effectLst/>
                <a:highlight>
                  <a:srgbClr val="FFFFFF"/>
                </a:highlight>
                <a:latin typeface="+mj-lt"/>
              </a:rPr>
              <a:t>2.20 </a:t>
            </a:r>
            <a:r>
              <a:rPr lang="en-US" sz="1600" b="0" i="0" dirty="0" err="1">
                <a:solidFill>
                  <a:srgbClr val="333333"/>
                </a:solidFill>
                <a:effectLst/>
                <a:highlight>
                  <a:srgbClr val="FFFFFF"/>
                </a:highlight>
                <a:latin typeface="+mj-lt"/>
              </a:rPr>
              <a:t>Å</a:t>
            </a:r>
            <a:r>
              <a:rPr lang="en-US" sz="1600" b="0" i="0" dirty="0">
                <a:solidFill>
                  <a:srgbClr val="333333"/>
                </a:solidFill>
                <a:effectLst/>
                <a:highlight>
                  <a:srgbClr val="FFFFFF"/>
                </a:highlight>
                <a:latin typeface="+mj-lt"/>
              </a:rPr>
              <a:t> </a:t>
            </a:r>
            <a:r>
              <a:rPr lang="en-US" sz="1600" dirty="0">
                <a:solidFill>
                  <a:srgbClr val="333333"/>
                </a:solidFill>
                <a:highlight>
                  <a:srgbClr val="FFFFFF"/>
                </a:highlight>
                <a:latin typeface="+mj-lt"/>
              </a:rPr>
              <a:t>e</a:t>
            </a:r>
            <a:r>
              <a:rPr lang="en-US" sz="1600" b="0" i="0" dirty="0">
                <a:solidFill>
                  <a:srgbClr val="333333"/>
                </a:solidFill>
                <a:effectLst/>
                <a:highlight>
                  <a:srgbClr val="FFFFFF"/>
                </a:highlight>
                <a:latin typeface="+mj-lt"/>
              </a:rPr>
              <a:t>lectron </a:t>
            </a:r>
            <a:r>
              <a:rPr lang="en-US" sz="1600" dirty="0">
                <a:solidFill>
                  <a:srgbClr val="333333"/>
                </a:solidFill>
                <a:highlight>
                  <a:srgbClr val="FFFFFF"/>
                </a:highlight>
                <a:latin typeface="+mj-lt"/>
              </a:rPr>
              <a:t>m</a:t>
            </a:r>
            <a:r>
              <a:rPr lang="en-US" sz="1600" b="0" i="0" dirty="0">
                <a:solidFill>
                  <a:srgbClr val="333333"/>
                </a:solidFill>
                <a:effectLst/>
                <a:highlight>
                  <a:srgbClr val="FFFFFF"/>
                </a:highlight>
                <a:latin typeface="+mj-lt"/>
              </a:rPr>
              <a:t>icroscopy</a:t>
            </a:r>
          </a:p>
          <a:p>
            <a:r>
              <a:rPr lang="en-US" sz="1600" dirty="0">
                <a:latin typeface="+mj-lt"/>
              </a:rPr>
              <a:t>RCSB PDB</a:t>
            </a:r>
          </a:p>
        </p:txBody>
      </p:sp>
    </p:spTree>
    <p:extLst>
      <p:ext uri="{BB962C8B-B14F-4D97-AF65-F5344CB8AC3E}">
        <p14:creationId xmlns:p14="http://schemas.microsoft.com/office/powerpoint/2010/main" val="117874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9702-D8D6-6B7E-4BC7-EE6A129D8E05}"/>
              </a:ext>
            </a:extLst>
          </p:cNvPr>
          <p:cNvSpPr>
            <a:spLocks noGrp="1"/>
          </p:cNvSpPr>
          <p:nvPr>
            <p:ph type="title"/>
          </p:nvPr>
        </p:nvSpPr>
        <p:spPr/>
        <p:txBody>
          <a:bodyPr/>
          <a:lstStyle/>
          <a:p>
            <a:r>
              <a:rPr lang="en-US" dirty="0">
                <a:latin typeface="Avenir Next" panose="020B0503020202020204" pitchFamily="34" charset="0"/>
              </a:rPr>
              <a:t>Methods - Experiment Design</a:t>
            </a:r>
          </a:p>
        </p:txBody>
      </p:sp>
      <p:sp>
        <p:nvSpPr>
          <p:cNvPr id="3" name="Content Placeholder 2">
            <a:extLst>
              <a:ext uri="{FF2B5EF4-FFF2-40B4-BE49-F238E27FC236}">
                <a16:creationId xmlns:a16="http://schemas.microsoft.com/office/drawing/2014/main" id="{88BFEE47-A654-9CBB-C8CD-798D26887C6D}"/>
              </a:ext>
            </a:extLst>
          </p:cNvPr>
          <p:cNvSpPr>
            <a:spLocks noGrp="1"/>
          </p:cNvSpPr>
          <p:nvPr>
            <p:ph idx="1"/>
          </p:nvPr>
        </p:nvSpPr>
        <p:spPr>
          <a:xfrm>
            <a:off x="838200" y="1825625"/>
            <a:ext cx="4638368" cy="4351338"/>
          </a:xfrm>
        </p:spPr>
        <p:txBody>
          <a:bodyPr>
            <a:normAutofit/>
          </a:bodyPr>
          <a:lstStyle/>
          <a:p>
            <a:r>
              <a:rPr lang="en-US" dirty="0">
                <a:latin typeface="Avenir Next" panose="020B0503020202020204" pitchFamily="34" charset="0"/>
              </a:rPr>
              <a:t>H1 cells treated with the following:</a:t>
            </a:r>
          </a:p>
          <a:p>
            <a:pPr lvl="1"/>
            <a:r>
              <a:rPr lang="en-US" dirty="0">
                <a:latin typeface="Avenir Next" panose="020B0503020202020204" pitchFamily="34" charset="0"/>
              </a:rPr>
              <a:t>Wnt3a</a:t>
            </a:r>
          </a:p>
          <a:p>
            <a:pPr lvl="1"/>
            <a:r>
              <a:rPr lang="en-US" dirty="0">
                <a:latin typeface="Avenir Next" panose="020B0503020202020204" pitchFamily="34" charset="0"/>
              </a:rPr>
              <a:t>Wnt5a</a:t>
            </a:r>
          </a:p>
          <a:p>
            <a:pPr lvl="1"/>
            <a:r>
              <a:rPr lang="en-US" dirty="0">
                <a:latin typeface="Avenir Next" panose="020B0503020202020204" pitchFamily="34" charset="0"/>
              </a:rPr>
              <a:t>Buffer</a:t>
            </a:r>
          </a:p>
          <a:p>
            <a:pPr lvl="1"/>
            <a:r>
              <a:rPr lang="en-US" dirty="0">
                <a:latin typeface="Avenir Next" panose="020B0503020202020204" pitchFamily="34" charset="0"/>
              </a:rPr>
              <a:t>Control (no treatment)</a:t>
            </a:r>
          </a:p>
          <a:p>
            <a:r>
              <a:rPr lang="en-US" dirty="0">
                <a:latin typeface="Avenir Next" panose="020B0503020202020204" pitchFamily="34" charset="0"/>
              </a:rPr>
              <a:t>DNA sequencing (template)</a:t>
            </a:r>
          </a:p>
          <a:p>
            <a:r>
              <a:rPr lang="en-US" dirty="0">
                <a:latin typeface="Avenir Next" panose="020B0503020202020204" pitchFamily="34" charset="0"/>
              </a:rPr>
              <a:t>RNA sequencing (counts)</a:t>
            </a:r>
          </a:p>
          <a:p>
            <a:endParaRPr lang="en-US" dirty="0">
              <a:latin typeface="Avenir Next" panose="020B0503020202020204" pitchFamily="34" charset="0"/>
            </a:endParaRPr>
          </a:p>
        </p:txBody>
      </p:sp>
      <p:pic>
        <p:nvPicPr>
          <p:cNvPr id="11" name="Picture 10" descr="A screenshot of a screen shot&#10;&#10;Description automatically generated">
            <a:extLst>
              <a:ext uri="{FF2B5EF4-FFF2-40B4-BE49-F238E27FC236}">
                <a16:creationId xmlns:a16="http://schemas.microsoft.com/office/drawing/2014/main" id="{68374FF8-2197-539D-D6EF-37107F63FB48}"/>
              </a:ext>
            </a:extLst>
          </p:cNvPr>
          <p:cNvPicPr>
            <a:picLocks noChangeAspect="1"/>
          </p:cNvPicPr>
          <p:nvPr/>
        </p:nvPicPr>
        <p:blipFill rotWithShape="1">
          <a:blip r:embed="rId2"/>
          <a:srcRect l="5691" t="6281" r="63" b="33540"/>
          <a:stretch/>
        </p:blipFill>
        <p:spPr>
          <a:xfrm>
            <a:off x="6096000" y="2117146"/>
            <a:ext cx="5869858" cy="2623708"/>
          </a:xfrm>
          <a:prstGeom prst="rect">
            <a:avLst/>
          </a:prstGeom>
        </p:spPr>
      </p:pic>
    </p:spTree>
    <p:extLst>
      <p:ext uri="{BB962C8B-B14F-4D97-AF65-F5344CB8AC3E}">
        <p14:creationId xmlns:p14="http://schemas.microsoft.com/office/powerpoint/2010/main" val="85232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9702-D8D6-6B7E-4BC7-EE6A129D8E05}"/>
              </a:ext>
            </a:extLst>
          </p:cNvPr>
          <p:cNvSpPr>
            <a:spLocks noGrp="1"/>
          </p:cNvSpPr>
          <p:nvPr>
            <p:ph type="title"/>
          </p:nvPr>
        </p:nvSpPr>
        <p:spPr/>
        <p:txBody>
          <a:bodyPr/>
          <a:lstStyle/>
          <a:p>
            <a:r>
              <a:rPr lang="en-US" dirty="0">
                <a:latin typeface="Avenir Next" panose="020B0503020202020204" pitchFamily="34" charset="0"/>
              </a:rPr>
              <a:t>Methods - Experiment Design</a:t>
            </a:r>
          </a:p>
        </p:txBody>
      </p:sp>
      <p:sp>
        <p:nvSpPr>
          <p:cNvPr id="3" name="Content Placeholder 2">
            <a:extLst>
              <a:ext uri="{FF2B5EF4-FFF2-40B4-BE49-F238E27FC236}">
                <a16:creationId xmlns:a16="http://schemas.microsoft.com/office/drawing/2014/main" id="{88BFEE47-A654-9CBB-C8CD-798D26887C6D}"/>
              </a:ext>
            </a:extLst>
          </p:cNvPr>
          <p:cNvSpPr>
            <a:spLocks noGrp="1"/>
          </p:cNvSpPr>
          <p:nvPr>
            <p:ph idx="1"/>
          </p:nvPr>
        </p:nvSpPr>
        <p:spPr>
          <a:xfrm>
            <a:off x="838200" y="1825625"/>
            <a:ext cx="4601428" cy="4351338"/>
          </a:xfrm>
        </p:spPr>
        <p:txBody>
          <a:bodyPr>
            <a:normAutofit/>
          </a:bodyPr>
          <a:lstStyle/>
          <a:p>
            <a:r>
              <a:rPr lang="en-US" dirty="0">
                <a:latin typeface="Avenir Next" panose="020B0503020202020204" pitchFamily="34" charset="0"/>
              </a:rPr>
              <a:t>H1 cells treated with the following:</a:t>
            </a:r>
          </a:p>
          <a:p>
            <a:pPr lvl="1"/>
            <a:r>
              <a:rPr lang="en-US" dirty="0">
                <a:latin typeface="Avenir Next" panose="020B0503020202020204" pitchFamily="34" charset="0"/>
              </a:rPr>
              <a:t>Wnt3a</a:t>
            </a:r>
          </a:p>
          <a:p>
            <a:pPr lvl="1"/>
            <a:r>
              <a:rPr lang="en-US" dirty="0">
                <a:latin typeface="Avenir Next" panose="020B0503020202020204" pitchFamily="34" charset="0"/>
              </a:rPr>
              <a:t>Wnt5a</a:t>
            </a:r>
          </a:p>
          <a:p>
            <a:pPr lvl="1"/>
            <a:r>
              <a:rPr lang="en-US" dirty="0">
                <a:latin typeface="Avenir Next" panose="020B0503020202020204" pitchFamily="34" charset="0"/>
              </a:rPr>
              <a:t>Buffer</a:t>
            </a:r>
          </a:p>
          <a:p>
            <a:pPr lvl="1"/>
            <a:r>
              <a:rPr lang="en-US" dirty="0">
                <a:latin typeface="Avenir Next" panose="020B0503020202020204" pitchFamily="34" charset="0"/>
              </a:rPr>
              <a:t>Control (no treatment)</a:t>
            </a:r>
          </a:p>
          <a:p>
            <a:r>
              <a:rPr lang="en-US" dirty="0">
                <a:latin typeface="Avenir Next" panose="020B0503020202020204" pitchFamily="34" charset="0"/>
              </a:rPr>
              <a:t>DNA sequencing (template)</a:t>
            </a:r>
          </a:p>
          <a:p>
            <a:r>
              <a:rPr lang="en-US" dirty="0">
                <a:latin typeface="Avenir Next" panose="020B0503020202020204" pitchFamily="34" charset="0"/>
              </a:rPr>
              <a:t>RNA sequencing (counts)</a:t>
            </a:r>
          </a:p>
          <a:p>
            <a:pPr marL="0" indent="0">
              <a:buNone/>
            </a:pPr>
            <a:endParaRPr lang="en-US" dirty="0">
              <a:latin typeface="Avenir Next" panose="020B0503020202020204" pitchFamily="34" charset="0"/>
            </a:endParaRPr>
          </a:p>
        </p:txBody>
      </p:sp>
      <p:grpSp>
        <p:nvGrpSpPr>
          <p:cNvPr id="27" name="Group 26">
            <a:extLst>
              <a:ext uri="{FF2B5EF4-FFF2-40B4-BE49-F238E27FC236}">
                <a16:creationId xmlns:a16="http://schemas.microsoft.com/office/drawing/2014/main" id="{CCDE7AEC-4371-8954-F8B7-84E4AF311036}"/>
              </a:ext>
            </a:extLst>
          </p:cNvPr>
          <p:cNvGrpSpPr/>
          <p:nvPr/>
        </p:nvGrpSpPr>
        <p:grpSpPr>
          <a:xfrm>
            <a:off x="5439630" y="1561024"/>
            <a:ext cx="6412081" cy="4934805"/>
            <a:chOff x="5439630" y="1561024"/>
            <a:chExt cx="6412081" cy="4934805"/>
          </a:xfrm>
        </p:grpSpPr>
        <p:pic>
          <p:nvPicPr>
            <p:cNvPr id="16" name="Picture 15" descr="A close-up of a white surface&#10;&#10;Description automatically generated">
              <a:extLst>
                <a:ext uri="{FF2B5EF4-FFF2-40B4-BE49-F238E27FC236}">
                  <a16:creationId xmlns:a16="http://schemas.microsoft.com/office/drawing/2014/main" id="{356C63B9-5AE2-2410-72DB-AB6F4140862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3006" t="20993"/>
            <a:stretch/>
          </p:blipFill>
          <p:spPr>
            <a:xfrm>
              <a:off x="5439630" y="1561024"/>
              <a:ext cx="3207960" cy="2468880"/>
            </a:xfrm>
            <a:prstGeom prst="rect">
              <a:avLst/>
            </a:prstGeom>
          </p:spPr>
        </p:pic>
        <p:pic>
          <p:nvPicPr>
            <p:cNvPr id="18" name="Picture 17" descr="A white surface with small spots&#10;&#10;Description automatically generated">
              <a:extLst>
                <a:ext uri="{FF2B5EF4-FFF2-40B4-BE49-F238E27FC236}">
                  <a16:creationId xmlns:a16="http://schemas.microsoft.com/office/drawing/2014/main" id="{92C11A98-2ABC-3B59-AC6A-F7E9BCEDAAF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23006" t="20993"/>
            <a:stretch/>
          </p:blipFill>
          <p:spPr>
            <a:xfrm>
              <a:off x="8643750" y="1561025"/>
              <a:ext cx="3207960" cy="2468880"/>
            </a:xfrm>
            <a:prstGeom prst="rect">
              <a:avLst/>
            </a:prstGeom>
          </p:spPr>
        </p:pic>
        <p:pic>
          <p:nvPicPr>
            <p:cNvPr id="20" name="Picture 19" descr="A close-up of a white surface&#10;&#10;Description automatically generated">
              <a:extLst>
                <a:ext uri="{FF2B5EF4-FFF2-40B4-BE49-F238E27FC236}">
                  <a16:creationId xmlns:a16="http://schemas.microsoft.com/office/drawing/2014/main" id="{86BA5145-F703-C1DD-85C4-E003F582893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l="23006" t="20993"/>
            <a:stretch/>
          </p:blipFill>
          <p:spPr>
            <a:xfrm>
              <a:off x="8643750" y="4026949"/>
              <a:ext cx="3207961" cy="2468880"/>
            </a:xfrm>
            <a:prstGeom prst="rect">
              <a:avLst/>
            </a:prstGeom>
          </p:spPr>
        </p:pic>
        <p:pic>
          <p:nvPicPr>
            <p:cNvPr id="22" name="Picture 21" descr="A white surface with small spots&#10;&#10;Description automatically generated">
              <a:extLst>
                <a:ext uri="{FF2B5EF4-FFF2-40B4-BE49-F238E27FC236}">
                  <a16:creationId xmlns:a16="http://schemas.microsoft.com/office/drawing/2014/main" id="{54074B45-DE8E-FA96-9EDB-CF2F6F947223}"/>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Lst>
            </a:blip>
            <a:srcRect l="23006" b="20993"/>
            <a:stretch/>
          </p:blipFill>
          <p:spPr>
            <a:xfrm>
              <a:off x="5439630" y="4026949"/>
              <a:ext cx="3207960" cy="2468880"/>
            </a:xfrm>
            <a:prstGeom prst="rect">
              <a:avLst/>
            </a:prstGeom>
          </p:spPr>
        </p:pic>
      </p:grpSp>
      <p:sp>
        <p:nvSpPr>
          <p:cNvPr id="23" name="TextBox 22">
            <a:extLst>
              <a:ext uri="{FF2B5EF4-FFF2-40B4-BE49-F238E27FC236}">
                <a16:creationId xmlns:a16="http://schemas.microsoft.com/office/drawing/2014/main" id="{3D704966-77FD-60BE-5020-621E5BEC5DE6}"/>
              </a:ext>
            </a:extLst>
          </p:cNvPr>
          <p:cNvSpPr txBox="1"/>
          <p:nvPr/>
        </p:nvSpPr>
        <p:spPr>
          <a:xfrm>
            <a:off x="5439629" y="1573491"/>
            <a:ext cx="1534844" cy="369332"/>
          </a:xfrm>
          <a:prstGeom prst="rect">
            <a:avLst/>
          </a:prstGeom>
          <a:noFill/>
        </p:spPr>
        <p:txBody>
          <a:bodyPr wrap="none" rtlCol="0">
            <a:spAutoFit/>
          </a:bodyPr>
          <a:lstStyle/>
          <a:p>
            <a:r>
              <a:rPr lang="en-US" dirty="0">
                <a:solidFill>
                  <a:schemeClr val="bg1"/>
                </a:solidFill>
              </a:rPr>
              <a:t>No Treatment</a:t>
            </a:r>
          </a:p>
        </p:txBody>
      </p:sp>
      <p:sp>
        <p:nvSpPr>
          <p:cNvPr id="24" name="TextBox 23">
            <a:extLst>
              <a:ext uri="{FF2B5EF4-FFF2-40B4-BE49-F238E27FC236}">
                <a16:creationId xmlns:a16="http://schemas.microsoft.com/office/drawing/2014/main" id="{E13154A5-F6B3-1037-309B-EBDA431F7D77}"/>
              </a:ext>
            </a:extLst>
          </p:cNvPr>
          <p:cNvSpPr txBox="1"/>
          <p:nvPr/>
        </p:nvSpPr>
        <p:spPr>
          <a:xfrm>
            <a:off x="8643749" y="1573491"/>
            <a:ext cx="1083951" cy="369332"/>
          </a:xfrm>
          <a:prstGeom prst="rect">
            <a:avLst/>
          </a:prstGeom>
          <a:noFill/>
        </p:spPr>
        <p:txBody>
          <a:bodyPr wrap="none" rtlCol="0">
            <a:spAutoFit/>
          </a:bodyPr>
          <a:lstStyle/>
          <a:p>
            <a:r>
              <a:rPr lang="en-US" dirty="0">
                <a:solidFill>
                  <a:schemeClr val="bg1"/>
                </a:solidFill>
              </a:rPr>
              <a:t>24h WNT</a:t>
            </a:r>
          </a:p>
        </p:txBody>
      </p:sp>
      <p:sp>
        <p:nvSpPr>
          <p:cNvPr id="25" name="TextBox 24">
            <a:extLst>
              <a:ext uri="{FF2B5EF4-FFF2-40B4-BE49-F238E27FC236}">
                <a16:creationId xmlns:a16="http://schemas.microsoft.com/office/drawing/2014/main" id="{73B9252A-34DA-C73A-6FF4-AE74801C65AE}"/>
              </a:ext>
            </a:extLst>
          </p:cNvPr>
          <p:cNvSpPr txBox="1"/>
          <p:nvPr/>
        </p:nvSpPr>
        <p:spPr>
          <a:xfrm>
            <a:off x="5439629" y="4042371"/>
            <a:ext cx="1083951" cy="369332"/>
          </a:xfrm>
          <a:prstGeom prst="rect">
            <a:avLst/>
          </a:prstGeom>
          <a:noFill/>
        </p:spPr>
        <p:txBody>
          <a:bodyPr wrap="none" rtlCol="0">
            <a:spAutoFit/>
          </a:bodyPr>
          <a:lstStyle/>
          <a:p>
            <a:r>
              <a:rPr lang="en-US" dirty="0">
                <a:solidFill>
                  <a:schemeClr val="bg1"/>
                </a:solidFill>
              </a:rPr>
              <a:t>48h WNT</a:t>
            </a:r>
          </a:p>
        </p:txBody>
      </p:sp>
      <p:sp>
        <p:nvSpPr>
          <p:cNvPr id="26" name="TextBox 25">
            <a:extLst>
              <a:ext uri="{FF2B5EF4-FFF2-40B4-BE49-F238E27FC236}">
                <a16:creationId xmlns:a16="http://schemas.microsoft.com/office/drawing/2014/main" id="{B70BC00E-DD15-B72A-9BEA-0705E0984F49}"/>
              </a:ext>
            </a:extLst>
          </p:cNvPr>
          <p:cNvSpPr txBox="1"/>
          <p:nvPr/>
        </p:nvSpPr>
        <p:spPr>
          <a:xfrm>
            <a:off x="8643749" y="4042371"/>
            <a:ext cx="1083951" cy="369332"/>
          </a:xfrm>
          <a:prstGeom prst="rect">
            <a:avLst/>
          </a:prstGeom>
          <a:noFill/>
        </p:spPr>
        <p:txBody>
          <a:bodyPr wrap="none" rtlCol="0">
            <a:spAutoFit/>
          </a:bodyPr>
          <a:lstStyle/>
          <a:p>
            <a:r>
              <a:rPr lang="en-US" dirty="0">
                <a:solidFill>
                  <a:schemeClr val="bg1"/>
                </a:solidFill>
              </a:rPr>
              <a:t>96h WNT</a:t>
            </a:r>
          </a:p>
        </p:txBody>
      </p:sp>
    </p:spTree>
    <p:extLst>
      <p:ext uri="{BB962C8B-B14F-4D97-AF65-F5344CB8AC3E}">
        <p14:creationId xmlns:p14="http://schemas.microsoft.com/office/powerpoint/2010/main" val="428080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64D4-F302-7EE2-B6F7-8C22EB6ADDC7}"/>
              </a:ext>
            </a:extLst>
          </p:cNvPr>
          <p:cNvSpPr>
            <a:spLocks noGrp="1"/>
          </p:cNvSpPr>
          <p:nvPr>
            <p:ph type="title"/>
          </p:nvPr>
        </p:nvSpPr>
        <p:spPr/>
        <p:txBody>
          <a:bodyPr/>
          <a:lstStyle/>
          <a:p>
            <a:r>
              <a:rPr lang="en-US" dirty="0">
                <a:latin typeface="Avenir Next" panose="020B0503020202020204" pitchFamily="34" charset="0"/>
              </a:rPr>
              <a:t>Methods – Statistics, Annotation, Plots</a:t>
            </a:r>
          </a:p>
        </p:txBody>
      </p:sp>
      <p:sp>
        <p:nvSpPr>
          <p:cNvPr id="3" name="Content Placeholder 2">
            <a:extLst>
              <a:ext uri="{FF2B5EF4-FFF2-40B4-BE49-F238E27FC236}">
                <a16:creationId xmlns:a16="http://schemas.microsoft.com/office/drawing/2014/main" id="{00CC305B-CB40-EC74-B599-BF00EC0C8E1D}"/>
              </a:ext>
            </a:extLst>
          </p:cNvPr>
          <p:cNvSpPr>
            <a:spLocks noGrp="1"/>
          </p:cNvSpPr>
          <p:nvPr>
            <p:ph idx="1"/>
          </p:nvPr>
        </p:nvSpPr>
        <p:spPr/>
        <p:txBody>
          <a:bodyPr>
            <a:normAutofit fontScale="77500" lnSpcReduction="20000"/>
          </a:bodyPr>
          <a:lstStyle/>
          <a:p>
            <a:pPr>
              <a:buFont typeface="System Font Regular"/>
              <a:buChar char="&gt;"/>
            </a:pPr>
            <a:r>
              <a:rPr lang="en-US" dirty="0">
                <a:latin typeface="Avenir Next" panose="020B0503020202020204" pitchFamily="34" charset="0"/>
              </a:rPr>
              <a:t>Short Read (Illumina) Sequencing</a:t>
            </a:r>
          </a:p>
          <a:p>
            <a:pPr>
              <a:buFont typeface="System Font Regular"/>
              <a:buChar char="&gt;"/>
            </a:pPr>
            <a:r>
              <a:rPr lang="en-US" dirty="0">
                <a:latin typeface="Avenir Next" panose="020B0503020202020204" pitchFamily="34" charset="0"/>
              </a:rPr>
              <a:t>RNA count data </a:t>
            </a:r>
          </a:p>
          <a:p>
            <a:pPr marL="457200" lvl="1" indent="0">
              <a:buNone/>
            </a:pPr>
            <a:r>
              <a:rPr lang="en-US" dirty="0">
                <a:latin typeface="Avenir Next" panose="020B0503020202020204" pitchFamily="34" charset="0"/>
              </a:rPr>
              <a:t>	Perl</a:t>
            </a:r>
          </a:p>
          <a:p>
            <a:pPr>
              <a:buFont typeface="System Font Regular"/>
              <a:buChar char="&gt;"/>
            </a:pPr>
            <a:r>
              <a:rPr lang="en-US" dirty="0">
                <a:latin typeface="Avenir Next" panose="020B0503020202020204" pitchFamily="34" charset="0"/>
              </a:rPr>
              <a:t>Differential expression for each treatment group</a:t>
            </a:r>
          </a:p>
          <a:p>
            <a:pPr marL="457200" lvl="1" indent="0">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b="0" dirty="0">
                <a:solidFill>
                  <a:srgbClr val="FF9222"/>
                </a:solidFill>
                <a:effectLst/>
                <a:latin typeface="Avenir Next" panose="020B0503020202020204" pitchFamily="34" charset="0"/>
                <a:ea typeface="Menlo" panose="020B0609030804020204" pitchFamily="49" charset="0"/>
                <a:cs typeface="Menlo" panose="020B0609030804020204" pitchFamily="49" charset="0"/>
              </a:rPr>
              <a:t>pandas</a:t>
            </a:r>
          </a:p>
          <a:p>
            <a:pPr>
              <a:buFont typeface="System Font Regular"/>
              <a:buChar char="&gt;"/>
            </a:pPr>
            <a:r>
              <a:rPr lang="en-US" dirty="0">
                <a:latin typeface="Avenir Next" panose="020B0503020202020204" pitchFamily="34" charset="0"/>
              </a:rPr>
              <a:t> Calculate p-values</a:t>
            </a:r>
          </a:p>
          <a:p>
            <a:pPr marL="457200" lvl="1" indent="0">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dirty="0" err="1">
                <a:solidFill>
                  <a:srgbClr val="FF9222"/>
                </a:solidFill>
                <a:latin typeface="Avenir Next" panose="020B0503020202020204" pitchFamily="34" charset="0"/>
                <a:ea typeface="Menlo" panose="020B0609030804020204" pitchFamily="49" charset="0"/>
                <a:cs typeface="Menlo" panose="020B0609030804020204" pitchFamily="49" charset="0"/>
              </a:rPr>
              <a:t>scipy.stats.</a:t>
            </a:r>
            <a:r>
              <a:rPr lang="en-US" sz="1900" dirty="0" err="1">
                <a:solidFill>
                  <a:srgbClr val="DC8EF0"/>
                </a:solidFill>
                <a:latin typeface="Avenir Next" panose="020B0503020202020204" pitchFamily="34" charset="0"/>
                <a:ea typeface="Menlo" panose="020B0609030804020204" pitchFamily="49" charset="0"/>
                <a:cs typeface="Menlo" panose="020B0609030804020204" pitchFamily="49" charset="0"/>
              </a:rPr>
              <a:t>ttest_ind</a:t>
            </a:r>
            <a:endParaRPr lang="en-US" sz="1900" dirty="0">
              <a:solidFill>
                <a:srgbClr val="DC8EF0"/>
              </a:solidFill>
              <a:latin typeface="Avenir Next" panose="020B0503020202020204" pitchFamily="34" charset="0"/>
              <a:ea typeface="Menlo" panose="020B0609030804020204" pitchFamily="49" charset="0"/>
              <a:cs typeface="Menlo" panose="020B0609030804020204" pitchFamily="49" charset="0"/>
            </a:endParaRPr>
          </a:p>
          <a:p>
            <a:pPr>
              <a:buFont typeface="System Font Regular"/>
              <a:buChar char="&gt;"/>
            </a:pPr>
            <a:r>
              <a:rPr lang="en-US" dirty="0">
                <a:latin typeface="Avenir Next" panose="020B0503020202020204" pitchFamily="34" charset="0"/>
              </a:rPr>
              <a:t> Bonferroni correction</a:t>
            </a:r>
          </a:p>
          <a:p>
            <a:pPr marL="457200" lvl="1" indent="0">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dirty="0" err="1">
                <a:solidFill>
                  <a:srgbClr val="FF9222"/>
                </a:solidFill>
                <a:latin typeface="Avenir Next" panose="020B0503020202020204" pitchFamily="34" charset="0"/>
                <a:ea typeface="Menlo" panose="020B0609030804020204" pitchFamily="49" charset="0"/>
                <a:cs typeface="Menlo" panose="020B0609030804020204" pitchFamily="49" charset="0"/>
              </a:rPr>
              <a:t>statsmodels.stats.multitest.</a:t>
            </a:r>
            <a:r>
              <a:rPr lang="en-US" sz="1900" dirty="0" err="1">
                <a:solidFill>
                  <a:srgbClr val="DC8EF0"/>
                </a:solidFill>
                <a:latin typeface="Avenir Next" panose="020B0503020202020204" pitchFamily="34" charset="0"/>
                <a:ea typeface="Menlo" panose="020B0609030804020204" pitchFamily="49" charset="0"/>
                <a:cs typeface="Menlo" panose="020B0609030804020204" pitchFamily="49" charset="0"/>
              </a:rPr>
              <a:t>multipletests</a:t>
            </a:r>
            <a:endParaRPr lang="en-US" sz="1900" dirty="0">
              <a:solidFill>
                <a:srgbClr val="DC8EF0"/>
              </a:solidFill>
              <a:latin typeface="Avenir Next" panose="020B0503020202020204" pitchFamily="34" charset="0"/>
              <a:ea typeface="Menlo" panose="020B0609030804020204" pitchFamily="49" charset="0"/>
              <a:cs typeface="Menlo" panose="020B0609030804020204" pitchFamily="49" charset="0"/>
            </a:endParaRPr>
          </a:p>
          <a:p>
            <a:pPr>
              <a:buFont typeface="System Font Regular"/>
              <a:buChar char="&gt;"/>
            </a:pPr>
            <a:r>
              <a:rPr lang="en-US" dirty="0">
                <a:latin typeface="Avenir Next" panose="020B0503020202020204" pitchFamily="34" charset="0"/>
              </a:rPr>
              <a:t>Fetching NCBI gene name, description</a:t>
            </a:r>
          </a:p>
          <a:p>
            <a:pPr marL="457200" lvl="1" indent="0">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dirty="0" err="1">
                <a:solidFill>
                  <a:srgbClr val="F69D50"/>
                </a:solidFill>
                <a:latin typeface="Avenir Next" panose="020B0503020202020204" pitchFamily="34" charset="0"/>
                <a:ea typeface="Menlo" panose="020B0609030804020204" pitchFamily="49" charset="0"/>
                <a:cs typeface="Menlo" panose="020B0609030804020204" pitchFamily="49" charset="0"/>
              </a:rPr>
              <a:t>Bio.Entrez.</a:t>
            </a:r>
            <a:r>
              <a:rPr lang="en-US" sz="1900" dirty="0" err="1">
                <a:solidFill>
                  <a:srgbClr val="DC8EF0"/>
                </a:solidFill>
                <a:latin typeface="Avenir Next" panose="020B0503020202020204" pitchFamily="34" charset="0"/>
                <a:ea typeface="Menlo" panose="020B0609030804020204" pitchFamily="49" charset="0"/>
                <a:cs typeface="Menlo" panose="020B0609030804020204" pitchFamily="49" charset="0"/>
              </a:rPr>
              <a:t>esearch</a:t>
            </a:r>
            <a:endParaRPr lang="en-US" sz="1900" dirty="0">
              <a:solidFill>
                <a:srgbClr val="DC8EF0"/>
              </a:solidFill>
              <a:latin typeface="Avenir Next" panose="020B0503020202020204" pitchFamily="34" charset="0"/>
              <a:ea typeface="Menlo" panose="020B0609030804020204" pitchFamily="49" charset="0"/>
              <a:cs typeface="Menlo" panose="020B0609030804020204" pitchFamily="49" charset="0"/>
            </a:endParaRPr>
          </a:p>
          <a:p>
            <a:pPr marL="457200" lvl="1" indent="0">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dirty="0" err="1">
                <a:solidFill>
                  <a:srgbClr val="F69D50"/>
                </a:solidFill>
                <a:latin typeface="Avenir Next" panose="020B0503020202020204" pitchFamily="34" charset="0"/>
                <a:ea typeface="Menlo" panose="020B0609030804020204" pitchFamily="49" charset="0"/>
                <a:cs typeface="Menlo" panose="020B0609030804020204" pitchFamily="49" charset="0"/>
              </a:rPr>
              <a:t>Bio.Entrez.</a:t>
            </a:r>
            <a:r>
              <a:rPr lang="en-US" sz="1900" dirty="0" err="1">
                <a:solidFill>
                  <a:srgbClr val="DC8EF0"/>
                </a:solidFill>
                <a:latin typeface="Avenir Next" panose="020B0503020202020204" pitchFamily="34" charset="0"/>
                <a:ea typeface="Menlo" panose="020B0609030804020204" pitchFamily="49" charset="0"/>
                <a:cs typeface="Menlo" panose="020B0609030804020204" pitchFamily="49" charset="0"/>
              </a:rPr>
              <a:t>efetch</a:t>
            </a:r>
            <a:endParaRPr lang="en-US" sz="1900" dirty="0">
              <a:solidFill>
                <a:srgbClr val="DC8EF0"/>
              </a:solidFill>
              <a:latin typeface="Avenir Next" panose="020B0503020202020204" pitchFamily="34" charset="0"/>
              <a:ea typeface="Menlo" panose="020B0609030804020204" pitchFamily="49" charset="0"/>
              <a:cs typeface="Menlo" panose="020B0609030804020204" pitchFamily="49" charset="0"/>
            </a:endParaRPr>
          </a:p>
          <a:p>
            <a:pPr>
              <a:buFont typeface="System Font Regular"/>
              <a:buChar char="&gt;"/>
            </a:pPr>
            <a:r>
              <a:rPr lang="en-US" dirty="0">
                <a:latin typeface="Avenir Next" panose="020B0503020202020204" pitchFamily="34" charset="0"/>
              </a:rPr>
              <a:t> Plots</a:t>
            </a:r>
          </a:p>
          <a:p>
            <a:pPr marL="457200" lvl="1" indent="0">
              <a:lnSpc>
                <a:spcPct val="100000"/>
              </a:lnSpc>
              <a:buNone/>
            </a:pPr>
            <a:r>
              <a:rPr lang="en-US" sz="1900" dirty="0">
                <a:solidFill>
                  <a:srgbClr val="F69D50"/>
                </a:solidFill>
                <a:latin typeface="Avenir Next" panose="020B0503020202020204" pitchFamily="34" charset="0"/>
                <a:ea typeface="Menlo" panose="020B0609030804020204" pitchFamily="49" charset="0"/>
                <a:cs typeface="Menlo" panose="020B0609030804020204" pitchFamily="49" charset="0"/>
              </a:rPr>
              <a:t>	</a:t>
            </a:r>
            <a:r>
              <a:rPr lang="en-US" sz="1900" dirty="0" err="1">
                <a:solidFill>
                  <a:srgbClr val="F69D50"/>
                </a:solidFill>
                <a:latin typeface="Avenir Next" panose="020B0503020202020204" pitchFamily="34" charset="0"/>
                <a:ea typeface="Menlo" panose="020B0609030804020204" pitchFamily="49" charset="0"/>
                <a:cs typeface="Menlo" panose="020B0609030804020204" pitchFamily="49" charset="0"/>
              </a:rPr>
              <a:t>plotly.</a:t>
            </a:r>
            <a:r>
              <a:rPr lang="en-US" sz="1900" dirty="0" err="1">
                <a:solidFill>
                  <a:srgbClr val="DC8EF0"/>
                </a:solidFill>
                <a:latin typeface="Avenir Next" panose="020B0503020202020204" pitchFamily="34" charset="0"/>
                <a:ea typeface="Menlo" panose="020B0609030804020204" pitchFamily="49" charset="0"/>
                <a:cs typeface="Menlo" panose="020B0609030804020204" pitchFamily="49" charset="0"/>
              </a:rPr>
              <a:t>graph_objects</a:t>
            </a:r>
            <a:endParaRPr lang="en-US" sz="1900" dirty="0">
              <a:solidFill>
                <a:srgbClr val="DC8EF0"/>
              </a:solidFill>
              <a:latin typeface="Avenir Next" panose="020B0503020202020204" pitchFamily="34"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276122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E1CB-87CA-8860-B923-6D99EF57B401}"/>
              </a:ext>
            </a:extLst>
          </p:cNvPr>
          <p:cNvSpPr>
            <a:spLocks noGrp="1"/>
          </p:cNvSpPr>
          <p:nvPr>
            <p:ph type="title"/>
          </p:nvPr>
        </p:nvSpPr>
        <p:spPr/>
        <p:txBody>
          <a:bodyPr/>
          <a:lstStyle/>
          <a:p>
            <a:r>
              <a:rPr lang="en-US" dirty="0">
                <a:latin typeface="Avenir Next" panose="020B0503020202020204" pitchFamily="34" charset="0"/>
              </a:rPr>
              <a:t>Results</a:t>
            </a:r>
            <a:r>
              <a:rPr lang="en-US" dirty="0"/>
              <a:t> – p-values</a:t>
            </a:r>
          </a:p>
        </p:txBody>
      </p:sp>
      <p:pic>
        <p:nvPicPr>
          <p:cNvPr id="11" name="Content Placeholder 10" descr="A graph with numbers and a line&#10;&#10;Description automatically generated">
            <a:extLst>
              <a:ext uri="{FF2B5EF4-FFF2-40B4-BE49-F238E27FC236}">
                <a16:creationId xmlns:a16="http://schemas.microsoft.com/office/drawing/2014/main" id="{AEAE7D74-2CBB-A3D5-9A4C-CE09654538A5}"/>
              </a:ext>
            </a:extLst>
          </p:cNvPr>
          <p:cNvPicPr>
            <a:picLocks noGrp="1" noChangeAspect="1"/>
          </p:cNvPicPr>
          <p:nvPr>
            <p:ph idx="1"/>
          </p:nvPr>
        </p:nvPicPr>
        <p:blipFill>
          <a:blip r:embed="rId3"/>
          <a:stretch>
            <a:fillRect/>
          </a:stretch>
        </p:blipFill>
        <p:spPr>
          <a:xfrm>
            <a:off x="863601" y="1752266"/>
            <a:ext cx="5122982" cy="3842236"/>
          </a:xfrm>
        </p:spPr>
      </p:pic>
      <p:pic>
        <p:nvPicPr>
          <p:cNvPr id="13" name="Picture 12" descr="A graph with red line&#10;&#10;Description automatically generated">
            <a:extLst>
              <a:ext uri="{FF2B5EF4-FFF2-40B4-BE49-F238E27FC236}">
                <a16:creationId xmlns:a16="http://schemas.microsoft.com/office/drawing/2014/main" id="{9E15E0EF-9197-4951-49A9-7884D147733F}"/>
              </a:ext>
            </a:extLst>
          </p:cNvPr>
          <p:cNvPicPr>
            <a:picLocks noChangeAspect="1"/>
          </p:cNvPicPr>
          <p:nvPr/>
        </p:nvPicPr>
        <p:blipFill>
          <a:blip r:embed="rId4"/>
          <a:stretch>
            <a:fillRect/>
          </a:stretch>
        </p:blipFill>
        <p:spPr>
          <a:xfrm>
            <a:off x="5927314" y="1755672"/>
            <a:ext cx="4825353" cy="3619014"/>
          </a:xfrm>
          <a:prstGeom prst="rect">
            <a:avLst/>
          </a:prstGeom>
        </p:spPr>
      </p:pic>
    </p:spTree>
    <p:extLst>
      <p:ext uri="{BB962C8B-B14F-4D97-AF65-F5344CB8AC3E}">
        <p14:creationId xmlns:p14="http://schemas.microsoft.com/office/powerpoint/2010/main" val="92031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4467-6941-A553-3432-0535DD4CC6D2}"/>
              </a:ext>
            </a:extLst>
          </p:cNvPr>
          <p:cNvSpPr>
            <a:spLocks noGrp="1"/>
          </p:cNvSpPr>
          <p:nvPr>
            <p:ph type="title"/>
          </p:nvPr>
        </p:nvSpPr>
        <p:spPr/>
        <p:txBody>
          <a:bodyPr/>
          <a:lstStyle/>
          <a:p>
            <a:r>
              <a:rPr lang="en-US" dirty="0">
                <a:latin typeface="Avenir Next" panose="020B0503020202020204" pitchFamily="34" charset="0"/>
              </a:rPr>
              <a:t>Results – 10 Most Differently Expressed</a:t>
            </a:r>
          </a:p>
        </p:txBody>
      </p:sp>
      <p:graphicFrame>
        <p:nvGraphicFramePr>
          <p:cNvPr id="7" name="Content Placeholder 6">
            <a:extLst>
              <a:ext uri="{FF2B5EF4-FFF2-40B4-BE49-F238E27FC236}">
                <a16:creationId xmlns:a16="http://schemas.microsoft.com/office/drawing/2014/main" id="{099B9A42-DEB4-BC60-2C51-4F5A650B081E}"/>
              </a:ext>
            </a:extLst>
          </p:cNvPr>
          <p:cNvGraphicFramePr>
            <a:graphicFrameLocks noGrp="1"/>
          </p:cNvGraphicFramePr>
          <p:nvPr>
            <p:ph idx="1"/>
            <p:extLst>
              <p:ext uri="{D42A27DB-BD31-4B8C-83A1-F6EECF244321}">
                <p14:modId xmlns:p14="http://schemas.microsoft.com/office/powerpoint/2010/main" val="4108316645"/>
              </p:ext>
            </p:extLst>
          </p:nvPr>
        </p:nvGraphicFramePr>
        <p:xfrm>
          <a:off x="997279" y="1346653"/>
          <a:ext cx="10197442" cy="5188350"/>
        </p:xfrm>
        <a:graphic>
          <a:graphicData uri="http://schemas.openxmlformats.org/drawingml/2006/table">
            <a:tbl>
              <a:tblPr>
                <a:tableStyleId>{2D5ABB26-0587-4C30-8999-92F81FD0307C}</a:tableStyleId>
              </a:tblPr>
              <a:tblGrid>
                <a:gridCol w="2414515">
                  <a:extLst>
                    <a:ext uri="{9D8B030D-6E8A-4147-A177-3AD203B41FA5}">
                      <a16:colId xmlns:a16="http://schemas.microsoft.com/office/drawing/2014/main" val="440423947"/>
                    </a:ext>
                  </a:extLst>
                </a:gridCol>
                <a:gridCol w="6007509">
                  <a:extLst>
                    <a:ext uri="{9D8B030D-6E8A-4147-A177-3AD203B41FA5}">
                      <a16:colId xmlns:a16="http://schemas.microsoft.com/office/drawing/2014/main" val="3361330289"/>
                    </a:ext>
                  </a:extLst>
                </a:gridCol>
                <a:gridCol w="914400">
                  <a:extLst>
                    <a:ext uri="{9D8B030D-6E8A-4147-A177-3AD203B41FA5}">
                      <a16:colId xmlns:a16="http://schemas.microsoft.com/office/drawing/2014/main" val="1153641181"/>
                    </a:ext>
                  </a:extLst>
                </a:gridCol>
                <a:gridCol w="861018">
                  <a:extLst>
                    <a:ext uri="{9D8B030D-6E8A-4147-A177-3AD203B41FA5}">
                      <a16:colId xmlns:a16="http://schemas.microsoft.com/office/drawing/2014/main" val="3309686244"/>
                    </a:ext>
                  </a:extLst>
                </a:gridCol>
              </a:tblGrid>
              <a:tr h="466215">
                <a:tc>
                  <a:txBody>
                    <a:bodyPr/>
                    <a:lstStyle/>
                    <a:p>
                      <a:pPr algn="l" fontAlgn="b"/>
                      <a:r>
                        <a:rPr lang="en-US" sz="2000" b="1" u="none" strike="noStrike" dirty="0">
                          <a:solidFill>
                            <a:srgbClr val="000000"/>
                          </a:solidFill>
                          <a:effectLst/>
                          <a:latin typeface="Avenir Next" panose="020B0503020202020204" pitchFamily="34" charset="0"/>
                        </a:rPr>
                        <a:t>Gene Name</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solidFill>
                            <a:srgbClr val="000000"/>
                          </a:solidFill>
                          <a:effectLst/>
                          <a:latin typeface="Avenir Next" panose="020B0503020202020204" pitchFamily="34" charset="0"/>
                        </a:rPr>
                        <a:t>Gene Description</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000000"/>
                          </a:solidFill>
                          <a:effectLst/>
                          <a:latin typeface="Avenir Next" panose="020B0503020202020204" pitchFamily="34" charset="0"/>
                        </a:rPr>
                        <a:t>wnt3a</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000000"/>
                          </a:solidFill>
                          <a:effectLst/>
                          <a:latin typeface="Avenir Next" panose="020B0503020202020204" pitchFamily="34" charset="0"/>
                        </a:rPr>
                        <a:t>wnt5a</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838927"/>
                  </a:ext>
                </a:extLst>
              </a:tr>
              <a:tr h="466215">
                <a:tc>
                  <a:txBody>
                    <a:bodyPr/>
                    <a:lstStyle/>
                    <a:p>
                      <a:pPr algn="l" fontAlgn="b"/>
                      <a:r>
                        <a:rPr lang="en-US" sz="1400" b="0" u="none" strike="noStrike" dirty="0">
                          <a:solidFill>
                            <a:schemeClr val="tx1"/>
                          </a:solidFill>
                          <a:effectLst/>
                          <a:latin typeface="Avenir Next" panose="020B0503020202020204" pitchFamily="34" charset="0"/>
                        </a:rPr>
                        <a:t>gastric cancer antigen Ga55 taxin-1</a:t>
                      </a:r>
                      <a:endParaRPr lang="en-US" sz="1400" b="0" i="0" u="none" strike="noStrike" dirty="0">
                        <a:solidFill>
                          <a:schemeClr val="tx1"/>
                        </a:solidFill>
                        <a:effectLst/>
                        <a:latin typeface="Avenir Next" panose="020B0503020202020204" pitchFamily="34" charset="0"/>
                      </a:endParaRPr>
                    </a:p>
                  </a:txBody>
                  <a:tcPr marL="7285" marR="7285" marT="728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This locus may represent a breast cancer candidate gene. It is located close to FGFR1 on a region of chromosome 8 that is amplified in some breast cancers.</a:t>
                      </a:r>
                      <a:endParaRPr lang="en-US" sz="1050" b="0" i="0" u="none" strike="noStrike" dirty="0">
                        <a:solidFill>
                          <a:schemeClr val="tx1"/>
                        </a:solidFill>
                        <a:effectLst/>
                        <a:latin typeface="Avenir Next" panose="020B0503020202020204" pitchFamily="34" charset="0"/>
                      </a:endParaRPr>
                    </a:p>
                  </a:txBody>
                  <a:tcPr marL="7285" marR="7285" marT="728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6872"/>
                  </a:ext>
                </a:extLst>
              </a:tr>
              <a:tr h="310810">
                <a:tc>
                  <a:txBody>
                    <a:bodyPr/>
                    <a:lstStyle/>
                    <a:p>
                      <a:pPr algn="l" fontAlgn="b"/>
                      <a:r>
                        <a:rPr lang="en-US" sz="1400" b="0" u="none" strike="noStrike" dirty="0">
                          <a:solidFill>
                            <a:schemeClr val="tx1"/>
                          </a:solidFill>
                          <a:effectLst/>
                          <a:latin typeface="Avenir Next" panose="020B0503020202020204" pitchFamily="34" charset="0"/>
                        </a:rPr>
                        <a:t>zinc finger protein 533</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Enables p53 binding activity. Involved in intrinsic apoptotic signaling pathway by p53 class mediator. Located in nucleus.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715422"/>
                  </a:ext>
                </a:extLst>
              </a:tr>
              <a:tr h="466215">
                <a:tc>
                  <a:txBody>
                    <a:bodyPr/>
                    <a:lstStyle/>
                    <a:p>
                      <a:pPr algn="l" fontAlgn="b"/>
                      <a:r>
                        <a:rPr lang="en-US" sz="1400" b="0" u="none" strike="noStrike" dirty="0">
                          <a:solidFill>
                            <a:schemeClr val="tx1"/>
                          </a:solidFill>
                          <a:effectLst/>
                          <a:latin typeface="Avenir Next" panose="020B0503020202020204" pitchFamily="34" charset="0"/>
                        </a:rPr>
                        <a:t>KIND domain-containing protein</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The protein encoded by this gene is a Ras guanine nucleotide exchange factor that appears to negatively regulate dendritic growth in the brain. Knockdown of this gene in senescent umbilical vein endothelial cells partially reversed the senescence showing that this gene could potentially be targeted by anti-aging therapies.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669604"/>
                  </a:ext>
                </a:extLst>
              </a:tr>
              <a:tr h="777025">
                <a:tc>
                  <a:txBody>
                    <a:bodyPr/>
                    <a:lstStyle/>
                    <a:p>
                      <a:pPr algn="l" fontAlgn="b"/>
                      <a:r>
                        <a:rPr lang="en-US" sz="1400" b="0" u="none" strike="noStrike" dirty="0" err="1">
                          <a:solidFill>
                            <a:schemeClr val="tx1"/>
                          </a:solidFill>
                          <a:effectLst/>
                          <a:latin typeface="Avenir Next" panose="020B0503020202020204" pitchFamily="34" charset="0"/>
                        </a:rPr>
                        <a:t>synaptotagmin</a:t>
                      </a:r>
                      <a:r>
                        <a:rPr lang="en-US" sz="1400" b="0" u="none" strike="noStrike" dirty="0">
                          <a:solidFill>
                            <a:schemeClr val="tx1"/>
                          </a:solidFill>
                          <a:effectLst/>
                          <a:latin typeface="Avenir Next" panose="020B0503020202020204" pitchFamily="34" charset="0"/>
                        </a:rPr>
                        <a:t> VI</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The protein encoded by this gene belongs to the </a:t>
                      </a:r>
                      <a:r>
                        <a:rPr lang="en-US" sz="1050" b="0" u="none" strike="noStrike" dirty="0" err="1">
                          <a:solidFill>
                            <a:schemeClr val="tx1"/>
                          </a:solidFill>
                          <a:effectLst/>
                          <a:latin typeface="Avenir Next" panose="020B0503020202020204" pitchFamily="34" charset="0"/>
                        </a:rPr>
                        <a:t>synaptotagmin</a:t>
                      </a:r>
                      <a:r>
                        <a:rPr lang="en-US" sz="1050" b="0" u="none" strike="noStrike" dirty="0">
                          <a:solidFill>
                            <a:schemeClr val="tx1"/>
                          </a:solidFill>
                          <a:effectLst/>
                          <a:latin typeface="Avenir Next" panose="020B0503020202020204" pitchFamily="34" charset="0"/>
                        </a:rPr>
                        <a:t> family. </a:t>
                      </a:r>
                      <a:r>
                        <a:rPr lang="en-US" sz="1050" b="0" u="none" strike="noStrike" dirty="0" err="1">
                          <a:solidFill>
                            <a:schemeClr val="tx1"/>
                          </a:solidFill>
                          <a:effectLst/>
                          <a:latin typeface="Avenir Next" panose="020B0503020202020204" pitchFamily="34" charset="0"/>
                        </a:rPr>
                        <a:t>Synaptotagmins</a:t>
                      </a:r>
                      <a:r>
                        <a:rPr lang="en-US" sz="1050" b="0" u="none" strike="noStrike" dirty="0">
                          <a:solidFill>
                            <a:schemeClr val="tx1"/>
                          </a:solidFill>
                          <a:effectLst/>
                          <a:latin typeface="Avenir Next" panose="020B0503020202020204" pitchFamily="34" charset="0"/>
                        </a:rPr>
                        <a:t> share a common domain structure that includes a transmembrane domain and a cytoplasmic region composed of 2 C2 domains and are involved in calcium-dependent exocytosis of synaptic vesicles. This protein has been shown to be a key component of the secretory machinery involved in acrosomal exocytosis. </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9139731"/>
                  </a:ext>
                </a:extLst>
              </a:tr>
              <a:tr h="155405">
                <a:tc>
                  <a:txBody>
                    <a:bodyPr/>
                    <a:lstStyle/>
                    <a:p>
                      <a:pPr algn="l" fontAlgn="b"/>
                      <a:r>
                        <a:rPr lang="en-US" sz="1400" b="0" u="none" strike="noStrike" dirty="0">
                          <a:solidFill>
                            <a:schemeClr val="tx1"/>
                          </a:solidFill>
                          <a:effectLst/>
                          <a:latin typeface="Avenir Next" panose="020B0503020202020204" pitchFamily="34" charset="0"/>
                        </a:rPr>
                        <a:t>long intergenic non-protein coding RNA 294</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720313"/>
                  </a:ext>
                </a:extLst>
              </a:tr>
              <a:tr h="339633">
                <a:tc>
                  <a:txBody>
                    <a:bodyPr/>
                    <a:lstStyle/>
                    <a:p>
                      <a:pPr algn="l" fontAlgn="b"/>
                      <a:r>
                        <a:rPr lang="en-US" sz="1400" b="0" u="none" strike="noStrike" dirty="0">
                          <a:solidFill>
                            <a:schemeClr val="tx1"/>
                          </a:solidFill>
                          <a:effectLst/>
                          <a:latin typeface="Avenir Next" panose="020B0503020202020204" pitchFamily="34" charset="0"/>
                        </a:rPr>
                        <a:t>mitochondrial malate synthase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Enables (S)-</a:t>
                      </a:r>
                      <a:r>
                        <a:rPr lang="en-US" sz="1050" b="0" u="none" strike="noStrike" dirty="0" err="1">
                          <a:solidFill>
                            <a:schemeClr val="tx1"/>
                          </a:solidFill>
                          <a:effectLst/>
                          <a:latin typeface="Avenir Next" panose="020B0503020202020204" pitchFamily="34" charset="0"/>
                        </a:rPr>
                        <a:t>citramalyl</a:t>
                      </a:r>
                      <a:r>
                        <a:rPr lang="en-US" sz="1050" b="0" u="none" strike="noStrike" dirty="0">
                          <a:solidFill>
                            <a:schemeClr val="tx1"/>
                          </a:solidFill>
                          <a:effectLst/>
                          <a:latin typeface="Avenir Next" panose="020B0503020202020204" pitchFamily="34" charset="0"/>
                        </a:rPr>
                        <a:t>-CoA lyase activity; magnesium ion binding activity; and malate synthase activity. Involved in protein </a:t>
                      </a:r>
                      <a:r>
                        <a:rPr lang="en-US" sz="1050" b="0" u="none" strike="noStrike" dirty="0" err="1">
                          <a:solidFill>
                            <a:schemeClr val="tx1"/>
                          </a:solidFill>
                          <a:effectLst/>
                          <a:latin typeface="Avenir Next" panose="020B0503020202020204" pitchFamily="34" charset="0"/>
                        </a:rPr>
                        <a:t>homotrimerization</a:t>
                      </a:r>
                      <a:r>
                        <a:rPr lang="en-US" sz="1050" b="0" u="none" strike="noStrike" dirty="0">
                          <a:solidFill>
                            <a:schemeClr val="tx1"/>
                          </a:solidFill>
                          <a:effectLst/>
                          <a:latin typeface="Avenir Next" panose="020B0503020202020204" pitchFamily="34" charset="0"/>
                        </a:rPr>
                        <a:t> and regulation of cobalamin metabolic process. Predicted to be located in mitochondrion.</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88441"/>
                  </a:ext>
                </a:extLst>
              </a:tr>
              <a:tr h="155405">
                <a:tc>
                  <a:txBody>
                    <a:bodyPr/>
                    <a:lstStyle/>
                    <a:p>
                      <a:pPr algn="l" fontAlgn="b"/>
                      <a:r>
                        <a:rPr lang="en-US" sz="1400" b="0" u="none" strike="noStrike" dirty="0">
                          <a:solidFill>
                            <a:schemeClr val="tx1"/>
                          </a:solidFill>
                          <a:effectLst/>
                          <a:latin typeface="Avenir Next" panose="020B0503020202020204" pitchFamily="34" charset="0"/>
                        </a:rPr>
                        <a:t>uncharacterized LOC143666</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9277112"/>
                  </a:ext>
                </a:extLst>
              </a:tr>
              <a:tr h="310810">
                <a:tc>
                  <a:txBody>
                    <a:bodyPr/>
                    <a:lstStyle/>
                    <a:p>
                      <a:pPr algn="l" fontAlgn="b"/>
                      <a:r>
                        <a:rPr lang="en-US" sz="1400" b="0" u="none" strike="noStrike" dirty="0">
                          <a:solidFill>
                            <a:schemeClr val="tx1"/>
                          </a:solidFill>
                          <a:effectLst/>
                          <a:latin typeface="Avenir Next" panose="020B0503020202020204" pitchFamily="34" charset="0"/>
                        </a:rPr>
                        <a:t>protein phosphatase Mg2+/Mn2+ dependent 3B</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Predicted to enable protein serine/threonine phosphatase activity. Predicted to be involved in signal transduction. Located in several cellular components including intercellular bridge; mitotic spindle; and nucleoplasm.</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225593"/>
                  </a:ext>
                </a:extLst>
              </a:tr>
              <a:tr h="621620">
                <a:tc>
                  <a:txBody>
                    <a:bodyPr/>
                    <a:lstStyle/>
                    <a:p>
                      <a:pPr algn="l" fontAlgn="b"/>
                      <a:r>
                        <a:rPr lang="en-US" sz="1400" b="0" u="none" strike="noStrike" dirty="0" err="1">
                          <a:solidFill>
                            <a:schemeClr val="tx1"/>
                          </a:solidFill>
                          <a:effectLst/>
                          <a:latin typeface="Avenir Next" panose="020B0503020202020204" pitchFamily="34" charset="0"/>
                        </a:rPr>
                        <a:t>talin</a:t>
                      </a:r>
                      <a:r>
                        <a:rPr lang="en-US" sz="1400" b="0" u="none" strike="noStrike" dirty="0">
                          <a:solidFill>
                            <a:schemeClr val="tx1"/>
                          </a:solidFill>
                          <a:effectLst/>
                          <a:latin typeface="Avenir Next" panose="020B0503020202020204" pitchFamily="34" charset="0"/>
                        </a:rPr>
                        <a:t> 2</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This gene encodes a protein related to </a:t>
                      </a:r>
                      <a:r>
                        <a:rPr lang="en-US" sz="1050" b="0" u="none" strike="noStrike" dirty="0" err="1">
                          <a:solidFill>
                            <a:schemeClr val="tx1"/>
                          </a:solidFill>
                          <a:effectLst/>
                          <a:latin typeface="Avenir Next" panose="020B0503020202020204" pitchFamily="34" charset="0"/>
                        </a:rPr>
                        <a:t>talin</a:t>
                      </a:r>
                      <a:r>
                        <a:rPr lang="en-US" sz="1050" b="0" u="none" strike="noStrike" dirty="0">
                          <a:solidFill>
                            <a:schemeClr val="tx1"/>
                          </a:solidFill>
                          <a:effectLst/>
                          <a:latin typeface="Avenir Next" panose="020B0503020202020204" pitchFamily="34" charset="0"/>
                        </a:rPr>
                        <a:t> 1, a cytoskeletal protein that plays a significant role in the assembly of actin filaments and in spreading and migration of various cell types, including fibroblasts and osteoclasts.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97056"/>
                  </a:ext>
                </a:extLst>
              </a:tr>
              <a:tr h="155405">
                <a:tc>
                  <a:txBody>
                    <a:bodyPr/>
                    <a:lstStyle/>
                    <a:p>
                      <a:pPr algn="l" fontAlgn="b"/>
                      <a:r>
                        <a:rPr lang="en-US" sz="1400" b="0" u="none" strike="noStrike" dirty="0">
                          <a:solidFill>
                            <a:schemeClr val="tx1"/>
                          </a:solidFill>
                          <a:effectLst/>
                          <a:latin typeface="Avenir Next" panose="020B0503020202020204" pitchFamily="34" charset="0"/>
                        </a:rPr>
                        <a:t>UBA6 divergent transcript</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10245176"/>
                  </a:ext>
                </a:extLst>
              </a:tr>
            </a:tbl>
          </a:graphicData>
        </a:graphic>
      </p:graphicFrame>
    </p:spTree>
    <p:extLst>
      <p:ext uri="{BB962C8B-B14F-4D97-AF65-F5344CB8AC3E}">
        <p14:creationId xmlns:p14="http://schemas.microsoft.com/office/powerpoint/2010/main" val="2432966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4467-6941-A553-3432-0535DD4CC6D2}"/>
              </a:ext>
            </a:extLst>
          </p:cNvPr>
          <p:cNvSpPr>
            <a:spLocks noGrp="1"/>
          </p:cNvSpPr>
          <p:nvPr>
            <p:ph type="title"/>
          </p:nvPr>
        </p:nvSpPr>
        <p:spPr/>
        <p:txBody>
          <a:bodyPr/>
          <a:lstStyle/>
          <a:p>
            <a:r>
              <a:rPr lang="en-US" dirty="0">
                <a:latin typeface="Avenir Next" panose="020B0503020202020204" pitchFamily="34" charset="0"/>
              </a:rPr>
              <a:t>Results – 10 Most Differently Expressed</a:t>
            </a:r>
          </a:p>
        </p:txBody>
      </p:sp>
      <p:graphicFrame>
        <p:nvGraphicFramePr>
          <p:cNvPr id="7" name="Content Placeholder 6">
            <a:extLst>
              <a:ext uri="{FF2B5EF4-FFF2-40B4-BE49-F238E27FC236}">
                <a16:creationId xmlns:a16="http://schemas.microsoft.com/office/drawing/2014/main" id="{099B9A42-DEB4-BC60-2C51-4F5A650B081E}"/>
              </a:ext>
            </a:extLst>
          </p:cNvPr>
          <p:cNvGraphicFramePr>
            <a:graphicFrameLocks noGrp="1"/>
          </p:cNvGraphicFramePr>
          <p:nvPr>
            <p:ph idx="1"/>
          </p:nvPr>
        </p:nvGraphicFramePr>
        <p:xfrm>
          <a:off x="997279" y="1346653"/>
          <a:ext cx="10197442" cy="5188350"/>
        </p:xfrm>
        <a:graphic>
          <a:graphicData uri="http://schemas.openxmlformats.org/drawingml/2006/table">
            <a:tbl>
              <a:tblPr>
                <a:tableStyleId>{2D5ABB26-0587-4C30-8999-92F81FD0307C}</a:tableStyleId>
              </a:tblPr>
              <a:tblGrid>
                <a:gridCol w="2414515">
                  <a:extLst>
                    <a:ext uri="{9D8B030D-6E8A-4147-A177-3AD203B41FA5}">
                      <a16:colId xmlns:a16="http://schemas.microsoft.com/office/drawing/2014/main" val="440423947"/>
                    </a:ext>
                  </a:extLst>
                </a:gridCol>
                <a:gridCol w="6007509">
                  <a:extLst>
                    <a:ext uri="{9D8B030D-6E8A-4147-A177-3AD203B41FA5}">
                      <a16:colId xmlns:a16="http://schemas.microsoft.com/office/drawing/2014/main" val="3361330289"/>
                    </a:ext>
                  </a:extLst>
                </a:gridCol>
                <a:gridCol w="914400">
                  <a:extLst>
                    <a:ext uri="{9D8B030D-6E8A-4147-A177-3AD203B41FA5}">
                      <a16:colId xmlns:a16="http://schemas.microsoft.com/office/drawing/2014/main" val="1153641181"/>
                    </a:ext>
                  </a:extLst>
                </a:gridCol>
                <a:gridCol w="861018">
                  <a:extLst>
                    <a:ext uri="{9D8B030D-6E8A-4147-A177-3AD203B41FA5}">
                      <a16:colId xmlns:a16="http://schemas.microsoft.com/office/drawing/2014/main" val="3309686244"/>
                    </a:ext>
                  </a:extLst>
                </a:gridCol>
              </a:tblGrid>
              <a:tr h="466215">
                <a:tc>
                  <a:txBody>
                    <a:bodyPr/>
                    <a:lstStyle/>
                    <a:p>
                      <a:pPr algn="l" fontAlgn="b"/>
                      <a:r>
                        <a:rPr lang="en-US" sz="2000" b="1" u="none" strike="noStrike" dirty="0">
                          <a:solidFill>
                            <a:srgbClr val="000000"/>
                          </a:solidFill>
                          <a:effectLst/>
                          <a:latin typeface="Avenir Next" panose="020B0503020202020204" pitchFamily="34" charset="0"/>
                        </a:rPr>
                        <a:t>Gene Name</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solidFill>
                            <a:srgbClr val="000000"/>
                          </a:solidFill>
                          <a:effectLst/>
                          <a:latin typeface="Avenir Next" panose="020B0503020202020204" pitchFamily="34" charset="0"/>
                        </a:rPr>
                        <a:t>Gene Description</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000000"/>
                          </a:solidFill>
                          <a:effectLst/>
                          <a:latin typeface="Avenir Next" panose="020B0503020202020204" pitchFamily="34" charset="0"/>
                        </a:rPr>
                        <a:t>wnt3a</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000000"/>
                          </a:solidFill>
                          <a:effectLst/>
                          <a:latin typeface="Avenir Next" panose="020B0503020202020204" pitchFamily="34" charset="0"/>
                        </a:rPr>
                        <a:t>wnt5a</a:t>
                      </a:r>
                      <a:endParaRPr lang="en-US" sz="2000" b="1" i="0" u="none" strike="noStrike" dirty="0">
                        <a:solidFill>
                          <a:srgbClr val="000000"/>
                        </a:solidFill>
                        <a:effectLst/>
                        <a:latin typeface="Avenir Next" panose="020B0503020202020204" pitchFamily="34" charset="0"/>
                      </a:endParaRPr>
                    </a:p>
                  </a:txBody>
                  <a:tcPr marL="7285" marR="7285" marT="728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838927"/>
                  </a:ext>
                </a:extLst>
              </a:tr>
              <a:tr h="466215">
                <a:tc>
                  <a:txBody>
                    <a:bodyPr/>
                    <a:lstStyle/>
                    <a:p>
                      <a:pPr algn="l" fontAlgn="b"/>
                      <a:r>
                        <a:rPr lang="en-US" sz="1400" b="0" u="none" strike="noStrike" dirty="0">
                          <a:solidFill>
                            <a:schemeClr val="tx1"/>
                          </a:solidFill>
                          <a:effectLst/>
                          <a:latin typeface="Avenir Next" panose="020B0503020202020204" pitchFamily="34" charset="0"/>
                        </a:rPr>
                        <a:t>gastric cancer antigen Ga55 taxin-1</a:t>
                      </a:r>
                      <a:endParaRPr lang="en-US" sz="1400" b="0" i="0" u="none" strike="noStrike" dirty="0">
                        <a:solidFill>
                          <a:schemeClr val="tx1"/>
                        </a:solidFill>
                        <a:effectLst/>
                        <a:latin typeface="Avenir Next" panose="020B0503020202020204" pitchFamily="34" charset="0"/>
                      </a:endParaRPr>
                    </a:p>
                  </a:txBody>
                  <a:tcPr marL="7285" marR="7285" marT="728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This locus may represent a breast cancer candidate gene. It is located close to FGFR1 on a region of chromosome 8 that is amplified in some breast cancers.</a:t>
                      </a:r>
                      <a:endParaRPr lang="en-US" sz="1050" b="0" i="0" u="none" strike="noStrike" dirty="0">
                        <a:solidFill>
                          <a:schemeClr val="tx1"/>
                        </a:solidFill>
                        <a:effectLst/>
                        <a:latin typeface="Avenir Next" panose="020B0503020202020204" pitchFamily="34" charset="0"/>
                      </a:endParaRPr>
                    </a:p>
                  </a:txBody>
                  <a:tcPr marL="7285" marR="7285" marT="728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6872"/>
                  </a:ext>
                </a:extLst>
              </a:tr>
              <a:tr h="310810">
                <a:tc>
                  <a:txBody>
                    <a:bodyPr/>
                    <a:lstStyle/>
                    <a:p>
                      <a:pPr algn="l" fontAlgn="b"/>
                      <a:r>
                        <a:rPr lang="en-US" sz="1400" b="0" u="none" strike="noStrike" dirty="0">
                          <a:solidFill>
                            <a:schemeClr val="tx1"/>
                          </a:solidFill>
                          <a:effectLst/>
                          <a:latin typeface="Avenir Next" panose="020B0503020202020204" pitchFamily="34" charset="0"/>
                        </a:rPr>
                        <a:t>zinc finger protein 533</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Enables p53 binding activity. Involved in intrinsic apoptotic signaling pathway by p53 class mediator. Located in nucleus.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715422"/>
                  </a:ext>
                </a:extLst>
              </a:tr>
              <a:tr h="466215">
                <a:tc>
                  <a:txBody>
                    <a:bodyPr/>
                    <a:lstStyle/>
                    <a:p>
                      <a:pPr algn="l" fontAlgn="b"/>
                      <a:r>
                        <a:rPr lang="en-US" sz="1400" b="0" u="none" strike="noStrike" dirty="0">
                          <a:solidFill>
                            <a:schemeClr val="tx1"/>
                          </a:solidFill>
                          <a:effectLst/>
                          <a:latin typeface="Avenir Next" panose="020B0503020202020204" pitchFamily="34" charset="0"/>
                        </a:rPr>
                        <a:t>KIND domain-containing protein</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The protein encoded by this gene is a Ras guanine nucleotide exchange factor that appears to negatively regulate dendritic growth in the brain. Knockdown of this gene in senescent umbilical vein endothelial cells partially reversed the senescence showing that this gene could potentially be targeted by anti-aging therapies.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669604"/>
                  </a:ext>
                </a:extLst>
              </a:tr>
              <a:tr h="777025">
                <a:tc>
                  <a:txBody>
                    <a:bodyPr/>
                    <a:lstStyle/>
                    <a:p>
                      <a:pPr algn="l" fontAlgn="b"/>
                      <a:r>
                        <a:rPr lang="en-US" sz="1400" b="0" u="none" strike="noStrike" dirty="0" err="1">
                          <a:solidFill>
                            <a:schemeClr val="tx1"/>
                          </a:solidFill>
                          <a:effectLst/>
                          <a:latin typeface="Avenir Next" panose="020B0503020202020204" pitchFamily="34" charset="0"/>
                        </a:rPr>
                        <a:t>synaptotagmin</a:t>
                      </a:r>
                      <a:r>
                        <a:rPr lang="en-US" sz="1400" b="0" u="none" strike="noStrike" dirty="0">
                          <a:solidFill>
                            <a:schemeClr val="tx1"/>
                          </a:solidFill>
                          <a:effectLst/>
                          <a:latin typeface="Avenir Next" panose="020B0503020202020204" pitchFamily="34" charset="0"/>
                        </a:rPr>
                        <a:t> VI</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The protein encoded by this gene belongs to the </a:t>
                      </a:r>
                      <a:r>
                        <a:rPr lang="en-US" sz="1050" b="0" u="none" strike="noStrike" dirty="0" err="1">
                          <a:solidFill>
                            <a:schemeClr val="tx1"/>
                          </a:solidFill>
                          <a:effectLst/>
                          <a:latin typeface="Avenir Next" panose="020B0503020202020204" pitchFamily="34" charset="0"/>
                        </a:rPr>
                        <a:t>synaptotagmin</a:t>
                      </a:r>
                      <a:r>
                        <a:rPr lang="en-US" sz="1050" b="0" u="none" strike="noStrike" dirty="0">
                          <a:solidFill>
                            <a:schemeClr val="tx1"/>
                          </a:solidFill>
                          <a:effectLst/>
                          <a:latin typeface="Avenir Next" panose="020B0503020202020204" pitchFamily="34" charset="0"/>
                        </a:rPr>
                        <a:t> family. </a:t>
                      </a:r>
                      <a:r>
                        <a:rPr lang="en-US" sz="1050" b="0" u="none" strike="noStrike" dirty="0" err="1">
                          <a:solidFill>
                            <a:schemeClr val="tx1"/>
                          </a:solidFill>
                          <a:effectLst/>
                          <a:latin typeface="Avenir Next" panose="020B0503020202020204" pitchFamily="34" charset="0"/>
                        </a:rPr>
                        <a:t>Synaptotagmins</a:t>
                      </a:r>
                      <a:r>
                        <a:rPr lang="en-US" sz="1050" b="0" u="none" strike="noStrike" dirty="0">
                          <a:solidFill>
                            <a:schemeClr val="tx1"/>
                          </a:solidFill>
                          <a:effectLst/>
                          <a:latin typeface="Avenir Next" panose="020B0503020202020204" pitchFamily="34" charset="0"/>
                        </a:rPr>
                        <a:t> share a common domain structure that includes a transmembrane domain and a cytoplasmic region composed of 2 C2 domains and are involved in calcium-dependent exocytosis of synaptic vesicles. This protein has been shown to be a key component of the secretory machinery involved in acrosomal exocytosis. </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9139731"/>
                  </a:ext>
                </a:extLst>
              </a:tr>
              <a:tr h="155405">
                <a:tc>
                  <a:txBody>
                    <a:bodyPr/>
                    <a:lstStyle/>
                    <a:p>
                      <a:pPr algn="l" fontAlgn="b"/>
                      <a:r>
                        <a:rPr lang="en-US" sz="1400" b="0" u="none" strike="noStrike" dirty="0">
                          <a:solidFill>
                            <a:schemeClr val="tx1"/>
                          </a:solidFill>
                          <a:effectLst/>
                          <a:latin typeface="Avenir Next" panose="020B0503020202020204" pitchFamily="34" charset="0"/>
                        </a:rPr>
                        <a:t>long intergenic non-protein coding RNA 294</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720313"/>
                  </a:ext>
                </a:extLst>
              </a:tr>
              <a:tr h="339633">
                <a:tc>
                  <a:txBody>
                    <a:bodyPr/>
                    <a:lstStyle/>
                    <a:p>
                      <a:pPr algn="l" fontAlgn="b"/>
                      <a:r>
                        <a:rPr lang="en-US" sz="1400" b="0" u="none" strike="noStrike" dirty="0">
                          <a:solidFill>
                            <a:schemeClr val="tx1"/>
                          </a:solidFill>
                          <a:effectLst/>
                          <a:latin typeface="Avenir Next" panose="020B0503020202020204" pitchFamily="34" charset="0"/>
                        </a:rPr>
                        <a:t>mitochondrial malate synthase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Enables (S)-</a:t>
                      </a:r>
                      <a:r>
                        <a:rPr lang="en-US" sz="1050" b="0" u="none" strike="noStrike" dirty="0" err="1">
                          <a:solidFill>
                            <a:schemeClr val="tx1"/>
                          </a:solidFill>
                          <a:effectLst/>
                          <a:latin typeface="Avenir Next" panose="020B0503020202020204" pitchFamily="34" charset="0"/>
                        </a:rPr>
                        <a:t>citramalyl</a:t>
                      </a:r>
                      <a:r>
                        <a:rPr lang="en-US" sz="1050" b="0" u="none" strike="noStrike" dirty="0">
                          <a:solidFill>
                            <a:schemeClr val="tx1"/>
                          </a:solidFill>
                          <a:effectLst/>
                          <a:latin typeface="Avenir Next" panose="020B0503020202020204" pitchFamily="34" charset="0"/>
                        </a:rPr>
                        <a:t>-CoA lyase activity; magnesium ion binding activity; and malate synthase activity. Involved in protein </a:t>
                      </a:r>
                      <a:r>
                        <a:rPr lang="en-US" sz="1050" b="0" u="none" strike="noStrike" dirty="0" err="1">
                          <a:solidFill>
                            <a:schemeClr val="tx1"/>
                          </a:solidFill>
                          <a:effectLst/>
                          <a:latin typeface="Avenir Next" panose="020B0503020202020204" pitchFamily="34" charset="0"/>
                        </a:rPr>
                        <a:t>homotrimerization</a:t>
                      </a:r>
                      <a:r>
                        <a:rPr lang="en-US" sz="1050" b="0" u="none" strike="noStrike" dirty="0">
                          <a:solidFill>
                            <a:schemeClr val="tx1"/>
                          </a:solidFill>
                          <a:effectLst/>
                          <a:latin typeface="Avenir Next" panose="020B0503020202020204" pitchFamily="34" charset="0"/>
                        </a:rPr>
                        <a:t> and regulation of cobalamin metabolic process. Predicted to be located in mitochondrion.</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88441"/>
                  </a:ext>
                </a:extLst>
              </a:tr>
              <a:tr h="155405">
                <a:tc>
                  <a:txBody>
                    <a:bodyPr/>
                    <a:lstStyle/>
                    <a:p>
                      <a:pPr algn="l" fontAlgn="b"/>
                      <a:r>
                        <a:rPr lang="en-US" sz="1400" b="0" u="none" strike="noStrike" dirty="0">
                          <a:solidFill>
                            <a:schemeClr val="tx1"/>
                          </a:solidFill>
                          <a:effectLst/>
                          <a:latin typeface="Avenir Next" panose="020B0503020202020204" pitchFamily="34" charset="0"/>
                        </a:rPr>
                        <a:t>uncharacterized LOC143666</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9277112"/>
                  </a:ext>
                </a:extLst>
              </a:tr>
              <a:tr h="310810">
                <a:tc>
                  <a:txBody>
                    <a:bodyPr/>
                    <a:lstStyle/>
                    <a:p>
                      <a:pPr algn="l" fontAlgn="b"/>
                      <a:r>
                        <a:rPr lang="en-US" sz="1400" b="0" u="none" strike="noStrike" dirty="0">
                          <a:solidFill>
                            <a:schemeClr val="tx1"/>
                          </a:solidFill>
                          <a:effectLst/>
                          <a:latin typeface="Avenir Next" panose="020B0503020202020204" pitchFamily="34" charset="0"/>
                        </a:rPr>
                        <a:t>protein phosphatase Mg2+/Mn2+ dependent 3B</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Predicted to enable protein serine/threonine phosphatase activity. Predicted to be involved in signal transduction. Located in several cellular components including intercellular bridge; mitotic spindle; and nucleoplasm.</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225593"/>
                  </a:ext>
                </a:extLst>
              </a:tr>
              <a:tr h="621620">
                <a:tc>
                  <a:txBody>
                    <a:bodyPr/>
                    <a:lstStyle/>
                    <a:p>
                      <a:pPr algn="l" fontAlgn="b"/>
                      <a:r>
                        <a:rPr lang="en-US" sz="1400" b="0" u="none" strike="noStrike" dirty="0" err="1">
                          <a:solidFill>
                            <a:schemeClr val="tx1"/>
                          </a:solidFill>
                          <a:effectLst/>
                          <a:latin typeface="Avenir Next" panose="020B0503020202020204" pitchFamily="34" charset="0"/>
                        </a:rPr>
                        <a:t>talin</a:t>
                      </a:r>
                      <a:r>
                        <a:rPr lang="en-US" sz="1400" b="0" u="none" strike="noStrike" dirty="0">
                          <a:solidFill>
                            <a:schemeClr val="tx1"/>
                          </a:solidFill>
                          <a:effectLst/>
                          <a:latin typeface="Avenir Next" panose="020B0503020202020204" pitchFamily="34" charset="0"/>
                        </a:rPr>
                        <a:t> 2</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50" b="0" u="none" strike="noStrike" dirty="0">
                          <a:solidFill>
                            <a:schemeClr val="tx1"/>
                          </a:solidFill>
                          <a:effectLst/>
                          <a:latin typeface="Avenir Next" panose="020B0503020202020204" pitchFamily="34" charset="0"/>
                        </a:rPr>
                        <a:t>This gene encodes a protein related to </a:t>
                      </a:r>
                      <a:r>
                        <a:rPr lang="en-US" sz="1050" b="0" u="none" strike="noStrike" dirty="0" err="1">
                          <a:solidFill>
                            <a:schemeClr val="tx1"/>
                          </a:solidFill>
                          <a:effectLst/>
                          <a:latin typeface="Avenir Next" panose="020B0503020202020204" pitchFamily="34" charset="0"/>
                        </a:rPr>
                        <a:t>talin</a:t>
                      </a:r>
                      <a:r>
                        <a:rPr lang="en-US" sz="1050" b="0" u="none" strike="noStrike" dirty="0">
                          <a:solidFill>
                            <a:schemeClr val="tx1"/>
                          </a:solidFill>
                          <a:effectLst/>
                          <a:latin typeface="Avenir Next" panose="020B0503020202020204" pitchFamily="34" charset="0"/>
                        </a:rPr>
                        <a:t> 1, a cytoskeletal protein that plays a significant role in the assembly of actin filaments and in spreading and migration of various cell types, including fibroblasts and osteoclasts.</a:t>
                      </a:r>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highlight>
                            <a:srgbClr val="8ED973"/>
                          </a:highlight>
                          <a:latin typeface="Avenir Next" panose="020B0503020202020204" pitchFamily="34" charset="0"/>
                        </a:rPr>
                        <a:t>Increase</a:t>
                      </a:r>
                    </a:p>
                  </a:txBody>
                  <a:tcPr marL="9525" marR="9525" marT="9525"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797056"/>
                  </a:ext>
                </a:extLst>
              </a:tr>
              <a:tr h="155405">
                <a:tc>
                  <a:txBody>
                    <a:bodyPr/>
                    <a:lstStyle/>
                    <a:p>
                      <a:pPr algn="l" fontAlgn="b"/>
                      <a:r>
                        <a:rPr lang="en-US" sz="1400" b="0" u="none" strike="noStrike" dirty="0">
                          <a:solidFill>
                            <a:schemeClr val="tx1"/>
                          </a:solidFill>
                          <a:effectLst/>
                          <a:latin typeface="Avenir Next" panose="020B0503020202020204" pitchFamily="34" charset="0"/>
                        </a:rPr>
                        <a:t>UBA6 divergent transcript</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l" fontAlgn="b"/>
                      <a:endParaRPr lang="en-US" sz="105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tc>
                  <a:txBody>
                    <a:bodyPr/>
                    <a:lstStyle/>
                    <a:p>
                      <a:pPr algn="ctr" fontAlgn="b"/>
                      <a:r>
                        <a:rPr lang="en-US" sz="1400" b="0" i="0" u="none" strike="noStrike" dirty="0">
                          <a:solidFill>
                            <a:srgbClr val="000000"/>
                          </a:solidFill>
                          <a:effectLst/>
                          <a:highlight>
                            <a:srgbClr val="FF7763"/>
                          </a:highlight>
                          <a:latin typeface="Avenir Next" panose="020B0503020202020204" pitchFamily="34" charset="0"/>
                        </a:rPr>
                        <a:t>Decrease</a:t>
                      </a:r>
                      <a:endParaRPr lang="en-US" sz="1400" b="0" i="0" u="none" strike="noStrike" dirty="0">
                        <a:solidFill>
                          <a:schemeClr val="tx1"/>
                        </a:solidFill>
                        <a:effectLst/>
                        <a:latin typeface="Avenir Next" panose="020B0503020202020204" pitchFamily="34" charset="0"/>
                      </a:endParaRPr>
                    </a:p>
                  </a:txBody>
                  <a:tcPr marL="7285" marR="7285" marT="7285" marB="0" anchor="ctr">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10245176"/>
                  </a:ext>
                </a:extLst>
              </a:tr>
            </a:tbl>
          </a:graphicData>
        </a:graphic>
      </p:graphicFrame>
      <p:sp>
        <p:nvSpPr>
          <p:cNvPr id="3" name="5-Point Star 2">
            <a:extLst>
              <a:ext uri="{FF2B5EF4-FFF2-40B4-BE49-F238E27FC236}">
                <a16:creationId xmlns:a16="http://schemas.microsoft.com/office/drawing/2014/main" id="{B3820E57-85E1-69D5-5756-241186ECCC2B}"/>
              </a:ext>
            </a:extLst>
          </p:cNvPr>
          <p:cNvSpPr/>
          <p:nvPr/>
        </p:nvSpPr>
        <p:spPr>
          <a:xfrm>
            <a:off x="766917" y="1970371"/>
            <a:ext cx="147484" cy="1474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3">
            <a:extLst>
              <a:ext uri="{FF2B5EF4-FFF2-40B4-BE49-F238E27FC236}">
                <a16:creationId xmlns:a16="http://schemas.microsoft.com/office/drawing/2014/main" id="{E7C58AA8-F111-B6A5-C2A6-0AC44329072C}"/>
              </a:ext>
            </a:extLst>
          </p:cNvPr>
          <p:cNvSpPr/>
          <p:nvPr/>
        </p:nvSpPr>
        <p:spPr>
          <a:xfrm>
            <a:off x="764458" y="2356249"/>
            <a:ext cx="147484" cy="1474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052950AA-5A8A-B530-3958-7F36786C1A05}"/>
              </a:ext>
            </a:extLst>
          </p:cNvPr>
          <p:cNvSpPr/>
          <p:nvPr/>
        </p:nvSpPr>
        <p:spPr>
          <a:xfrm>
            <a:off x="764458" y="2826776"/>
            <a:ext cx="147484" cy="1474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4A0C6287-0555-99C2-5754-59B283E10C62}"/>
              </a:ext>
            </a:extLst>
          </p:cNvPr>
          <p:cNvSpPr/>
          <p:nvPr/>
        </p:nvSpPr>
        <p:spPr>
          <a:xfrm>
            <a:off x="764458" y="4660490"/>
            <a:ext cx="147484" cy="1474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34CB6678-A1E7-C709-8D53-4CF61123A207}"/>
              </a:ext>
            </a:extLst>
          </p:cNvPr>
          <p:cNvSpPr/>
          <p:nvPr/>
        </p:nvSpPr>
        <p:spPr>
          <a:xfrm>
            <a:off x="764458" y="5904272"/>
            <a:ext cx="147484" cy="1474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656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9758</TotalTime>
  <Words>925</Words>
  <Application>Microsoft Macintosh PowerPoint</Application>
  <PresentationFormat>Widescreen</PresentationFormat>
  <Paragraphs>142</Paragraphs>
  <Slides>8</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System Font Regular</vt:lpstr>
      <vt:lpstr>Aptos</vt:lpstr>
      <vt:lpstr>Aptos Display</vt:lpstr>
      <vt:lpstr>Arial</vt:lpstr>
      <vt:lpstr>Avenir Next</vt:lpstr>
      <vt:lpstr>Office Theme</vt:lpstr>
      <vt:lpstr>Differential Gene Expression After Wnt Treatments</vt:lpstr>
      <vt:lpstr>Background</vt:lpstr>
      <vt:lpstr>Methods - Experiment Design</vt:lpstr>
      <vt:lpstr>Methods - Experiment Design</vt:lpstr>
      <vt:lpstr>Methods – Statistics, Annotation, Plots</vt:lpstr>
      <vt:lpstr>Results – p-values</vt:lpstr>
      <vt:lpstr>Results – 10 Most Differently Expressed</vt:lpstr>
      <vt:lpstr>Results – 10 Most Differently Expressed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Fahey</dc:creator>
  <cp:lastModifiedBy>Sean Fahey</cp:lastModifiedBy>
  <cp:revision>8</cp:revision>
  <dcterms:created xsi:type="dcterms:W3CDTF">2024-04-25T23:35:02Z</dcterms:created>
  <dcterms:modified xsi:type="dcterms:W3CDTF">2024-05-02T18:13:26Z</dcterms:modified>
</cp:coreProperties>
</file>